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59" r:id="rId3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8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3" name="Изображение 6" descr="ЮСС_обложка_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07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6/28/2018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57200" y="6574118"/>
            <a:ext cx="8686799" cy="283882"/>
          </a:xfrm>
          <a:prstGeom prst="rect">
            <a:avLst/>
          </a:prstGeom>
          <a:solidFill>
            <a:srgbClr val="2B65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1" y="6574118"/>
            <a:ext cx="457201" cy="2838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00652" y="6581001"/>
            <a:ext cx="8086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СУДЬИ</a:t>
            </a:r>
            <a:r>
              <a:rPr lang="ru-RU" sz="1200" baseline="0" dirty="0" smtClean="0">
                <a:solidFill>
                  <a:schemeClr val="bg1"/>
                </a:solidFill>
              </a:rPr>
              <a:t> ДЛЯ ЮРИСТОВ. ОНЛАЙН-КОНФЕРЕНЦИЯ СИСТЕМЫ ЮРИСТ                                                                        </a:t>
            </a:r>
            <a:r>
              <a:rPr lang="ru-RU" sz="1200" dirty="0" smtClean="0">
                <a:solidFill>
                  <a:schemeClr val="bg1"/>
                </a:solidFill>
              </a:rPr>
              <a:t>27-29 июня 2018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Подается в письменной </a:t>
            </a:r>
            <a:r>
              <a:rPr lang="ru-RU" dirty="0"/>
              <a:t>форме </a:t>
            </a:r>
            <a:r>
              <a:rPr lang="ru-RU" dirty="0" smtClean="0"/>
              <a:t>или посредством </a:t>
            </a:r>
            <a:r>
              <a:rPr lang="ru-RU" dirty="0"/>
              <a:t>заполнения формы, размещенной на официальном сайте </a:t>
            </a:r>
            <a:r>
              <a:rPr lang="ru-RU" dirty="0" smtClean="0"/>
              <a:t>арбитражного суда</a:t>
            </a:r>
          </a:p>
          <a:p>
            <a:r>
              <a:rPr lang="ru-RU" dirty="0" smtClean="0"/>
              <a:t>Наименование обращения – заявление </a:t>
            </a:r>
          </a:p>
          <a:p>
            <a:r>
              <a:rPr lang="ru-RU" dirty="0" smtClean="0"/>
              <a:t>Стороны: заявитель (ЮЛ) и ответчик (административный орган), третье лицо (потерпевший)</a:t>
            </a:r>
          </a:p>
          <a:p>
            <a:r>
              <a:rPr lang="ru-RU" dirty="0" smtClean="0"/>
              <a:t>Резолютивная часть заявления - </a:t>
            </a:r>
            <a:r>
              <a:rPr lang="ru-RU" dirty="0"/>
              <a:t>признать незаконным и отменить или изменить в части </a:t>
            </a:r>
            <a:endParaRPr lang="ru-RU" dirty="0" smtClean="0"/>
          </a:p>
          <a:p>
            <a:r>
              <a:rPr lang="ru-RU" dirty="0" smtClean="0"/>
              <a:t>Государственной пошлиной не облагается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Требования к заявлению в суд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наименование арбитражного суда, в который подается </a:t>
            </a:r>
            <a:r>
              <a:rPr lang="ru-RU" dirty="0" smtClean="0"/>
              <a:t>заявление</a:t>
            </a:r>
          </a:p>
          <a:p>
            <a:r>
              <a:rPr lang="ru-RU" dirty="0" smtClean="0"/>
              <a:t>наименование заявителя, его местонахождения, </a:t>
            </a:r>
            <a:r>
              <a:rPr lang="ru-RU" dirty="0"/>
              <a:t>номера телефонов, факсов, адреса электронной почты </a:t>
            </a:r>
            <a:endParaRPr lang="ru-RU" dirty="0" smtClean="0"/>
          </a:p>
          <a:p>
            <a:r>
              <a:rPr lang="ru-RU" dirty="0" smtClean="0"/>
              <a:t>наименование </a:t>
            </a:r>
            <a:r>
              <a:rPr lang="ru-RU" dirty="0"/>
              <a:t>административного органа, принявшего оспариваемое решение;</a:t>
            </a:r>
          </a:p>
          <a:p>
            <a:r>
              <a:rPr lang="ru-RU" dirty="0" smtClean="0"/>
              <a:t>название</a:t>
            </a:r>
            <a:r>
              <a:rPr lang="ru-RU" dirty="0"/>
              <a:t>, номер, дата принятия оспариваемого решения и иные сведения о нем;</a:t>
            </a:r>
          </a:p>
          <a:p>
            <a:r>
              <a:rPr lang="ru-RU" dirty="0" smtClean="0"/>
              <a:t>права </a:t>
            </a:r>
            <a:r>
              <a:rPr lang="ru-RU" dirty="0"/>
              <a:t>и законные интересы заявителя, которые нарушены, по его мнению, оспариваемым решением;</a:t>
            </a:r>
          </a:p>
          <a:p>
            <a:r>
              <a:rPr lang="ru-RU" dirty="0" smtClean="0"/>
              <a:t>требование </a:t>
            </a:r>
            <a:r>
              <a:rPr lang="ru-RU" dirty="0"/>
              <a:t>заявителя и основания, по которым он оспаривает решение административного </a:t>
            </a:r>
            <a:r>
              <a:rPr lang="ru-RU" dirty="0" smtClean="0"/>
              <a:t>органа</a:t>
            </a:r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В заявлении должны быть указаны: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текст оспариваемого решения</a:t>
            </a:r>
          </a:p>
          <a:p>
            <a:pPr algn="just"/>
            <a:r>
              <a:rPr lang="ru-RU" dirty="0" smtClean="0"/>
              <a:t>уведомление о вручении или иной документ, </a:t>
            </a:r>
            <a:r>
              <a:rPr lang="ru-RU" dirty="0"/>
              <a:t>подтверждающие направление копии заявления об оспаривании решения в административный орган, его принявший, заказным письмом с уведомлением о </a:t>
            </a:r>
            <a:r>
              <a:rPr lang="ru-RU" dirty="0" smtClean="0"/>
              <a:t>вручении</a:t>
            </a:r>
          </a:p>
          <a:p>
            <a:pPr algn="just"/>
            <a:r>
              <a:rPr lang="ru-RU" dirty="0" smtClean="0"/>
              <a:t>выписка из ЕГРЮЛ на заявителя</a:t>
            </a:r>
          </a:p>
          <a:p>
            <a:pPr algn="just"/>
            <a:r>
              <a:rPr lang="ru-RU" dirty="0" smtClean="0"/>
              <a:t>полномочия лица, подписавшего заявление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К заявлению прилагаются: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Рассматривается судьей единолично</a:t>
            </a:r>
          </a:p>
          <a:p>
            <a:r>
              <a:rPr lang="ru-RU" dirty="0" smtClean="0"/>
              <a:t>Срок рассмотрения – 2 месяца</a:t>
            </a:r>
          </a:p>
          <a:p>
            <a:r>
              <a:rPr lang="ru-RU" dirty="0"/>
              <a:t>Если административное наказание </a:t>
            </a:r>
            <a:r>
              <a:rPr lang="ru-RU" b="1" dirty="0"/>
              <a:t>только в виде административного штрафа</a:t>
            </a:r>
            <a:r>
              <a:rPr lang="ru-RU" dirty="0"/>
              <a:t>, размер которого не превышает </a:t>
            </a:r>
            <a:r>
              <a:rPr lang="ru-RU" dirty="0">
                <a:solidFill>
                  <a:srgbClr val="00B050"/>
                </a:solidFill>
              </a:rPr>
              <a:t>сто тысяч рублей</a:t>
            </a:r>
            <a:r>
              <a:rPr lang="ru-RU" dirty="0"/>
              <a:t>, </a:t>
            </a:r>
            <a:r>
              <a:rPr lang="ru-RU" dirty="0" smtClean="0"/>
              <a:t>дело рассматривается </a:t>
            </a:r>
            <a:r>
              <a:rPr lang="ru-RU" dirty="0"/>
              <a:t>в порядке упрощенного </a:t>
            </a:r>
            <a:r>
              <a:rPr lang="ru-RU" dirty="0" smtClean="0"/>
              <a:t>производства</a:t>
            </a:r>
          </a:p>
          <a:p>
            <a:r>
              <a:rPr lang="ru-RU" dirty="0" smtClean="0"/>
              <a:t>Обязанность доказывания – на административном органе</a:t>
            </a:r>
          </a:p>
          <a:p>
            <a:r>
              <a:rPr lang="ru-RU" dirty="0" smtClean="0"/>
              <a:t>Суд не связан с доводами заявления и проверяет решение административного органа в полном объеме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Особенности судебного разбирательства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законность и обоснованность </a:t>
            </a:r>
            <a:r>
              <a:rPr lang="ru-RU" dirty="0" smtClean="0"/>
              <a:t>оспариваемого решения</a:t>
            </a:r>
          </a:p>
          <a:p>
            <a:r>
              <a:rPr lang="ru-RU" b="1" dirty="0"/>
              <a:t>наличие</a:t>
            </a:r>
            <a:r>
              <a:rPr lang="ru-RU" dirty="0"/>
              <a:t> </a:t>
            </a:r>
            <a:r>
              <a:rPr lang="ru-RU" b="1" dirty="0" smtClean="0"/>
              <a:t>полномочий</a:t>
            </a:r>
            <a:r>
              <a:rPr lang="ru-RU" dirty="0" smtClean="0"/>
              <a:t> </a:t>
            </a:r>
            <a:r>
              <a:rPr lang="ru-RU" dirty="0"/>
              <a:t>административного </a:t>
            </a:r>
            <a:r>
              <a:rPr lang="ru-RU" dirty="0" smtClean="0"/>
              <a:t>органа</a:t>
            </a:r>
          </a:p>
          <a:p>
            <a:r>
              <a:rPr lang="ru-RU" b="1" dirty="0"/>
              <a:t>основания для привлечения</a:t>
            </a:r>
            <a:r>
              <a:rPr lang="ru-RU" dirty="0"/>
              <a:t> к </a:t>
            </a:r>
            <a:r>
              <a:rPr lang="ru-RU" dirty="0" smtClean="0"/>
              <a:t>административной ответственности</a:t>
            </a:r>
          </a:p>
          <a:p>
            <a:r>
              <a:rPr lang="ru-RU" b="1" dirty="0" smtClean="0"/>
              <a:t>соблюдение</a:t>
            </a:r>
            <a:r>
              <a:rPr lang="ru-RU" dirty="0" smtClean="0"/>
              <a:t> </a:t>
            </a:r>
            <a:r>
              <a:rPr lang="ru-RU" b="1" dirty="0" smtClean="0"/>
              <a:t>порядка</a:t>
            </a:r>
            <a:r>
              <a:rPr lang="ru-RU" dirty="0" smtClean="0"/>
              <a:t> </a:t>
            </a:r>
            <a:r>
              <a:rPr lang="ru-RU" b="1" dirty="0" smtClean="0"/>
              <a:t>привлечения</a:t>
            </a:r>
            <a:r>
              <a:rPr lang="ru-RU" dirty="0" smtClean="0"/>
              <a:t> </a:t>
            </a:r>
            <a:r>
              <a:rPr lang="ru-RU" dirty="0"/>
              <a:t>к </a:t>
            </a:r>
            <a:r>
              <a:rPr lang="ru-RU" dirty="0" smtClean="0"/>
              <a:t>ответственности</a:t>
            </a:r>
          </a:p>
          <a:p>
            <a:r>
              <a:rPr lang="ru-RU" b="1" dirty="0" smtClean="0"/>
              <a:t>истечение сроков давности </a:t>
            </a:r>
            <a:r>
              <a:rPr lang="ru-RU" dirty="0"/>
              <a:t>привлечения к административной </a:t>
            </a:r>
            <a:r>
              <a:rPr lang="ru-RU" dirty="0" smtClean="0"/>
              <a:t>ответственности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Предмет рассмотрения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ru-RU" u="sng" dirty="0" smtClean="0">
                <a:solidFill>
                  <a:srgbClr val="00B050"/>
                </a:solidFill>
              </a:rPr>
              <a:t>Административное правонарушение </a:t>
            </a:r>
            <a:r>
              <a:rPr lang="ru-RU" dirty="0" smtClean="0"/>
              <a:t>-  противоправное</a:t>
            </a:r>
            <a:r>
              <a:rPr lang="ru-RU" dirty="0"/>
              <a:t>, виновное действие (бездействие) физического или юридического лица, за которое </a:t>
            </a:r>
            <a:r>
              <a:rPr lang="ru-RU" dirty="0" smtClean="0"/>
              <a:t>КоАП РФ </a:t>
            </a:r>
            <a:r>
              <a:rPr lang="ru-RU" dirty="0"/>
              <a:t>или законами субъектов РФ об административных правонарушениях установлена административная </a:t>
            </a:r>
            <a:r>
              <a:rPr lang="ru-RU" dirty="0" smtClean="0"/>
              <a:t>ответственность </a:t>
            </a:r>
          </a:p>
          <a:p>
            <a:pPr marL="109728" indent="0" algn="ctr">
              <a:buNone/>
            </a:pPr>
            <a:r>
              <a:rPr lang="ru-RU" dirty="0" smtClean="0"/>
              <a:t>(статья 2.1 КоАП РФ)</a:t>
            </a:r>
          </a:p>
          <a:p>
            <a:pPr marL="109728" indent="0" algn="ctr">
              <a:buNone/>
            </a:pPr>
            <a:r>
              <a:rPr lang="ru-RU" b="1" u="sng" dirty="0"/>
              <a:t>Элементы состава:</a:t>
            </a:r>
          </a:p>
          <a:p>
            <a:pPr marL="109728" indent="0" algn="ctr">
              <a:buNone/>
            </a:pPr>
            <a:r>
              <a:rPr lang="ru-RU" dirty="0"/>
              <a:t> - противоправность</a:t>
            </a:r>
          </a:p>
          <a:p>
            <a:pPr marL="109728" indent="0" algn="ctr">
              <a:buNone/>
            </a:pPr>
            <a:r>
              <a:rPr lang="ru-RU" dirty="0"/>
              <a:t> - наказуемость</a:t>
            </a:r>
          </a:p>
          <a:p>
            <a:pPr marL="109728" indent="0" algn="ctr">
              <a:buNone/>
            </a:pPr>
            <a:r>
              <a:rPr lang="ru-RU" dirty="0"/>
              <a:t> - виновность</a:t>
            </a:r>
          </a:p>
          <a:p>
            <a:pPr marL="109728" indent="0" algn="ctr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effectLst/>
              </a:rPr>
              <a:t>Состав административного правонарушения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Отсутствие события правонарушения</a:t>
            </a:r>
          </a:p>
          <a:p>
            <a:endParaRPr lang="ru-RU" dirty="0"/>
          </a:p>
          <a:p>
            <a:r>
              <a:rPr lang="ru-RU" dirty="0" smtClean="0"/>
              <a:t>Отсутствие вины </a:t>
            </a:r>
            <a:r>
              <a:rPr lang="ru-RU" dirty="0"/>
              <a:t>в совершении административного правонарушения</a:t>
            </a:r>
          </a:p>
          <a:p>
            <a:endParaRPr lang="ru-RU" dirty="0" smtClean="0"/>
          </a:p>
          <a:p>
            <a:r>
              <a:rPr lang="ru-RU" dirty="0"/>
              <a:t>Процессуальные нарушения при рассмотрении дела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Основания для отмены решения административного органа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Событие - </a:t>
            </a:r>
            <a:r>
              <a:rPr lang="ru-RU" dirty="0"/>
              <a:t>это состоявшийся факт нарушения каких-либо норм законодательства, за которое предусмотрена административная </a:t>
            </a:r>
            <a:r>
              <a:rPr lang="ru-RU" dirty="0" smtClean="0"/>
              <a:t>ответственность</a:t>
            </a:r>
          </a:p>
          <a:p>
            <a:r>
              <a:rPr lang="ru-RU" dirty="0" smtClean="0"/>
              <a:t>Отсутствие </a:t>
            </a:r>
            <a:r>
              <a:rPr lang="ru-RU" dirty="0"/>
              <a:t>события административного правонарушения </a:t>
            </a:r>
            <a:r>
              <a:rPr lang="ru-RU" dirty="0" smtClean="0"/>
              <a:t>исключает привлечение к ответственности (п.1 ч.1 ст. 24.5 КоАП РФ)</a:t>
            </a:r>
          </a:p>
          <a:p>
            <a:r>
              <a:rPr lang="ru-RU" dirty="0"/>
              <a:t>Административный орган должен доказать обстоятельства, которые стали основанием для ответственности </a:t>
            </a:r>
            <a:r>
              <a:rPr lang="ru-RU" dirty="0" smtClean="0"/>
              <a:t>(ч.4 ст. 210 АПК РФ)</a:t>
            </a:r>
          </a:p>
          <a:p>
            <a:r>
              <a:rPr lang="ru-RU" dirty="0"/>
              <a:t>Доказательствами могут быть любые данные, на основании которых суд устанавливает обстоятельства дела </a:t>
            </a:r>
            <a:r>
              <a:rPr lang="ru-RU" dirty="0" smtClean="0"/>
              <a:t>(ч.1 ст. 26.2 КоАП РФ).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3842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effectLst/>
              </a:rPr>
              <a:t>Событие административного правонарушения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5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Установлено, что у ЮЛ </a:t>
            </a:r>
            <a:r>
              <a:rPr lang="ru-RU" dirty="0"/>
              <a:t>имелась возможность для соблюдения правил и норм, за нарушение которых </a:t>
            </a:r>
            <a:r>
              <a:rPr lang="ru-RU" dirty="0" smtClean="0"/>
              <a:t>КоАП </a:t>
            </a:r>
            <a:r>
              <a:rPr lang="ru-RU" dirty="0"/>
              <a:t>РФ или законами субъекта Российской Федерации предусмотрена административная </a:t>
            </a:r>
            <a:r>
              <a:rPr lang="ru-RU" dirty="0" smtClean="0"/>
              <a:t>ответственность</a:t>
            </a:r>
          </a:p>
          <a:p>
            <a:endParaRPr lang="ru-RU" dirty="0" smtClean="0"/>
          </a:p>
          <a:p>
            <a:r>
              <a:rPr lang="ru-RU" dirty="0" smtClean="0"/>
              <a:t>Данным </a:t>
            </a:r>
            <a:r>
              <a:rPr lang="ru-RU" dirty="0"/>
              <a:t>лицом не были приняты все зависящие от него меры по их </a:t>
            </a:r>
            <a:r>
              <a:rPr lang="ru-RU" dirty="0" smtClean="0"/>
              <a:t>соблюдению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Вина ЮЛ в совершении правонарушения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Фактическая презумпция виновности ЮЛ</a:t>
            </a:r>
          </a:p>
          <a:p>
            <a:r>
              <a:rPr lang="ru-RU" dirty="0" smtClean="0"/>
              <a:t>Формы вины ЮЛ (умысел, неосторожность) не выделяются </a:t>
            </a:r>
          </a:p>
          <a:p>
            <a:r>
              <a:rPr lang="ru-RU" dirty="0" smtClean="0"/>
              <a:t>Теории вины ЮЛ:</a:t>
            </a:r>
          </a:p>
          <a:p>
            <a:pPr>
              <a:buFontTx/>
              <a:buChar char="-"/>
            </a:pPr>
            <a:r>
              <a:rPr lang="ru-RU" dirty="0" smtClean="0"/>
              <a:t>субъективное отношение </a:t>
            </a:r>
            <a:r>
              <a:rPr lang="ru-RU" dirty="0"/>
              <a:t>к происходящему членов коллектива этого лица либо его </a:t>
            </a:r>
            <a:r>
              <a:rPr lang="ru-RU" dirty="0" smtClean="0"/>
              <a:t>руководителей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вина </a:t>
            </a:r>
            <a:r>
              <a:rPr lang="ru-RU" dirty="0"/>
              <a:t>юридического лица в зависимости от вины его должностного </a:t>
            </a:r>
            <a:r>
              <a:rPr lang="ru-RU" dirty="0" smtClean="0"/>
              <a:t>лица (руководителя)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Особенности вины ЮЛ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9355" y="3905251"/>
            <a:ext cx="6393376" cy="189192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cs typeface="Times New Roman" pitchFamily="18" charset="0"/>
              </a:rPr>
              <a:t>Автор:</a:t>
            </a:r>
            <a:r>
              <a:rPr lang="ru-RU" sz="1800" b="1" dirty="0" smtClean="0">
                <a:solidFill>
                  <a:srgbClr val="00B050"/>
                </a:solidFill>
                <a:cs typeface="Times New Roman" pitchFamily="18" charset="0"/>
              </a:rPr>
              <a:t> Камаева Анастасия Валерьевна</a:t>
            </a:r>
          </a:p>
          <a:p>
            <a:r>
              <a:rPr lang="ru-RU" sz="1800" b="1" dirty="0" smtClean="0">
                <a:solidFill>
                  <a:srgbClr val="00B050"/>
                </a:solidFill>
                <a:cs typeface="Times New Roman" pitchFamily="18" charset="0"/>
              </a:rPr>
              <a:t>кандидат юридических наук</a:t>
            </a:r>
          </a:p>
          <a:p>
            <a:r>
              <a:rPr lang="ru-RU" sz="1800" b="1" dirty="0" smtClean="0">
                <a:solidFill>
                  <a:srgbClr val="00B050"/>
                </a:solidFill>
                <a:cs typeface="Times New Roman" pitchFamily="18" charset="0"/>
              </a:rPr>
              <a:t>председатель </a:t>
            </a:r>
            <a:r>
              <a:rPr lang="ru-RU" sz="1800" b="1" dirty="0">
                <a:solidFill>
                  <a:srgbClr val="00B050"/>
                </a:solidFill>
                <a:cs typeface="Times New Roman" pitchFamily="18" charset="0"/>
              </a:rPr>
              <a:t>судебного состава </a:t>
            </a:r>
            <a:r>
              <a:rPr lang="ru-RU" sz="1800" b="1" dirty="0" smtClean="0">
                <a:solidFill>
                  <a:srgbClr val="00B050"/>
                </a:solidFill>
                <a:cs typeface="Times New Roman" pitchFamily="18" charset="0"/>
              </a:rPr>
              <a:t>Арбитражного суда Республики Марий Эл</a:t>
            </a:r>
            <a:endParaRPr lang="ru-RU" sz="18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426243"/>
            <a:ext cx="8229600" cy="2351112"/>
          </a:xfrm>
        </p:spPr>
        <p:txBody>
          <a:bodyPr>
            <a:normAutofit/>
          </a:bodyPr>
          <a:lstStyle/>
          <a:p>
            <a:r>
              <a:rPr lang="ru-RU" b="1" dirty="0">
                <a:ea typeface="Times New Roman"/>
              </a:rPr>
              <a:t>Как организациям оспаривать в арбитражном суде штрафы по КоАП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2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Являются основанием для признания незаконным оспариваемого постановления если:</a:t>
            </a:r>
          </a:p>
          <a:p>
            <a:pPr marL="109728" indent="0">
              <a:buNone/>
            </a:pPr>
            <a:r>
              <a:rPr lang="ru-RU" dirty="0" smtClean="0"/>
              <a:t>- нарушения </a:t>
            </a:r>
            <a:r>
              <a:rPr lang="ru-RU" dirty="0"/>
              <a:t>носят существенный характер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- не </a:t>
            </a:r>
            <a:r>
              <a:rPr lang="ru-RU" dirty="0"/>
              <a:t>позволяют или не позволили всесторонне, полно и объективно рассмотреть </a:t>
            </a:r>
            <a:r>
              <a:rPr lang="ru-RU" dirty="0" smtClean="0"/>
              <a:t>дело</a:t>
            </a:r>
            <a:endParaRPr lang="ru-RU" dirty="0"/>
          </a:p>
          <a:p>
            <a:r>
              <a:rPr lang="ru-RU" dirty="0"/>
              <a:t>Существенный характер нарушений определяется </a:t>
            </a:r>
            <a:r>
              <a:rPr lang="ru-RU" dirty="0" smtClean="0"/>
              <a:t>исходя:</a:t>
            </a:r>
          </a:p>
          <a:p>
            <a:pPr marL="109728" indent="0">
              <a:buNone/>
            </a:pPr>
            <a:r>
              <a:rPr lang="ru-RU" dirty="0" smtClean="0"/>
              <a:t>- из </a:t>
            </a:r>
            <a:r>
              <a:rPr lang="ru-RU" dirty="0"/>
              <a:t>последствий, которые данными нарушениями вызваны,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- возможности </a:t>
            </a:r>
            <a:r>
              <a:rPr lang="ru-RU" dirty="0"/>
              <a:t>устранения этих последствий при рассмотрении </a:t>
            </a:r>
            <a:r>
              <a:rPr lang="ru-RU" dirty="0" smtClean="0"/>
              <a:t>дела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Процессуальные нарушения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несоответствие между датой составления протокола и моментом выявления правонарушения (немедленно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 smtClean="0"/>
              <a:t>составление </a:t>
            </a:r>
            <a:r>
              <a:rPr lang="ru-RU" dirty="0"/>
              <a:t>по результатам одной проведенной проверки одного протокола о нескольких незаконных действиях (фактах бездействия), каждое из которых образует самостоятельный состав административного </a:t>
            </a:r>
            <a:r>
              <a:rPr lang="ru-RU" dirty="0" smtClean="0"/>
              <a:t>правонарушения</a:t>
            </a:r>
          </a:p>
          <a:p>
            <a:pPr marL="109728" indent="0" algn="r">
              <a:buNone/>
            </a:pPr>
            <a:r>
              <a:rPr lang="ru-RU" sz="2600" b="1" dirty="0" smtClean="0">
                <a:solidFill>
                  <a:srgbClr val="00B050"/>
                </a:solidFill>
              </a:rPr>
              <a:t>Пункт 10 постановления </a:t>
            </a:r>
            <a:r>
              <a:rPr lang="ru-RU" sz="2600" b="1" dirty="0">
                <a:solidFill>
                  <a:srgbClr val="00B050"/>
                </a:solidFill>
              </a:rPr>
              <a:t>Пленума ВАС РФ от 02.06.2004 N </a:t>
            </a:r>
            <a:r>
              <a:rPr lang="ru-RU" sz="2600" b="1" dirty="0" smtClean="0">
                <a:solidFill>
                  <a:srgbClr val="00B050"/>
                </a:solidFill>
              </a:rPr>
              <a:t>10 "О </a:t>
            </a:r>
            <a:r>
              <a:rPr lang="ru-RU" sz="2600" b="1" dirty="0">
                <a:solidFill>
                  <a:srgbClr val="00B050"/>
                </a:solidFill>
              </a:rPr>
              <a:t>некоторых вопросах, возникших в судебной практике при рассмотрении дел об административных правонарушениях"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Не являются существенным процессуальным нарушением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Неправильная квалификация правонарушения </a:t>
            </a:r>
            <a:endParaRPr lang="ru-RU" dirty="0" smtClean="0"/>
          </a:p>
          <a:p>
            <a:r>
              <a:rPr lang="ru-RU" dirty="0" smtClean="0"/>
              <a:t>Решение </a:t>
            </a:r>
            <a:r>
              <a:rPr lang="ru-RU" dirty="0"/>
              <a:t>принято неправомочным </a:t>
            </a:r>
            <a:r>
              <a:rPr lang="ru-RU" dirty="0" smtClean="0"/>
              <a:t>органом</a:t>
            </a:r>
          </a:p>
          <a:p>
            <a:r>
              <a:rPr lang="ru-RU" dirty="0"/>
              <a:t>Административный орган нарушил правила составления протокола или </a:t>
            </a:r>
            <a:r>
              <a:rPr lang="ru-RU" dirty="0" smtClean="0"/>
              <a:t>постановления</a:t>
            </a:r>
          </a:p>
          <a:p>
            <a:r>
              <a:rPr lang="ru-RU" dirty="0"/>
              <a:t>Административный орган грубо нарушил правила организации и проведения проверки</a:t>
            </a:r>
          </a:p>
          <a:p>
            <a:r>
              <a:rPr lang="ru-RU" dirty="0" smtClean="0"/>
              <a:t>Истечение срока давности привлечения к ответственности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Виды процессуальных нарушений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Составление протокола </a:t>
            </a:r>
            <a:r>
              <a:rPr lang="ru-RU" dirty="0"/>
              <a:t>о правонарушении или постановление без защитника или законного </a:t>
            </a:r>
            <a:r>
              <a:rPr lang="ru-RU" dirty="0" smtClean="0"/>
              <a:t>представителя</a:t>
            </a:r>
          </a:p>
          <a:p>
            <a:r>
              <a:rPr lang="ru-RU" dirty="0" smtClean="0"/>
              <a:t>Отсутствие в протоколе обязательных сведений (ст</a:t>
            </a:r>
            <a:r>
              <a:rPr lang="ru-RU" dirty="0"/>
              <a:t>. </a:t>
            </a:r>
            <a:r>
              <a:rPr lang="ru-RU" dirty="0" smtClean="0"/>
              <a:t>28.2 КоАП РФ)</a:t>
            </a:r>
            <a:endParaRPr lang="ru-RU" dirty="0"/>
          </a:p>
          <a:p>
            <a:r>
              <a:rPr lang="ru-RU" dirty="0" smtClean="0"/>
              <a:t>Не конкретизированы </a:t>
            </a:r>
            <a:r>
              <a:rPr lang="ru-RU" dirty="0"/>
              <a:t>сведения о </a:t>
            </a:r>
            <a:r>
              <a:rPr lang="ru-RU" dirty="0" smtClean="0"/>
              <a:t>правонарушении.</a:t>
            </a:r>
          </a:p>
          <a:p>
            <a:r>
              <a:rPr lang="ru-RU" dirty="0" smtClean="0"/>
              <a:t>У должностного лица нет полномочий на составление протокола</a:t>
            </a:r>
            <a:endParaRPr lang="ru-RU" dirty="0"/>
          </a:p>
          <a:p>
            <a:r>
              <a:rPr lang="ru-RU" dirty="0" smtClean="0"/>
              <a:t>Составление нескольких </a:t>
            </a:r>
            <a:r>
              <a:rPr lang="ru-RU" dirty="0"/>
              <a:t>протоколов по одному факту правонарушения </a:t>
            </a:r>
          </a:p>
          <a:p>
            <a:endParaRPr lang="ru-RU" b="1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6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effectLst/>
              </a:rPr>
              <a:t>Нарушение правил </a:t>
            </a:r>
            <a:r>
              <a:rPr lang="ru-RU" sz="4000" dirty="0">
                <a:solidFill>
                  <a:srgbClr val="00B050"/>
                </a:solidFill>
                <a:effectLst/>
              </a:rPr>
              <a:t>составления протокола или постановления </a:t>
            </a:r>
            <a:r>
              <a:rPr lang="ru-RU" sz="4000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0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извещение законного представителя (руководителя, </a:t>
            </a:r>
            <a:r>
              <a:rPr lang="ru-RU" dirty="0"/>
              <a:t>а также </a:t>
            </a:r>
            <a:r>
              <a:rPr lang="ru-RU" dirty="0" smtClean="0"/>
              <a:t>иного лица, </a:t>
            </a:r>
            <a:r>
              <a:rPr lang="ru-RU" dirty="0"/>
              <a:t>признанное в соответствии с законом или учредительными документами органом юридического лица </a:t>
            </a:r>
            <a:r>
              <a:rPr lang="ru-RU" dirty="0" smtClean="0"/>
              <a:t>(ч.2 ст. 25.4 КоАП </a:t>
            </a:r>
            <a:r>
              <a:rPr lang="ru-RU" dirty="0"/>
              <a:t>РФ</a:t>
            </a:r>
            <a:r>
              <a:rPr lang="ru-RU" dirty="0" smtClean="0"/>
              <a:t>))</a:t>
            </a:r>
          </a:p>
          <a:p>
            <a:r>
              <a:rPr lang="ru-RU" dirty="0" smtClean="0"/>
              <a:t>Участие в деле представителя </a:t>
            </a:r>
            <a:r>
              <a:rPr lang="ru-RU" dirty="0"/>
              <a:t>по общей </a:t>
            </a:r>
            <a:r>
              <a:rPr lang="ru-RU" dirty="0" smtClean="0"/>
              <a:t>доверенности без извещения законного представителя</a:t>
            </a:r>
            <a:endParaRPr lang="ru-RU" dirty="0"/>
          </a:p>
          <a:p>
            <a:r>
              <a:rPr lang="ru-RU" dirty="0" smtClean="0"/>
              <a:t>Не допуск </a:t>
            </a:r>
            <a:r>
              <a:rPr lang="ru-RU" dirty="0"/>
              <a:t>представителя к участию в деле при составлении протокола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Нарушение правил об извещении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ru-RU" sz="3100" dirty="0"/>
              <a:t>1) в части отсутствия оснований проведения плановой проверки, в части срока уведомления о проведении проверки;</a:t>
            </a:r>
          </a:p>
          <a:p>
            <a:pPr marL="109728" indent="0">
              <a:buNone/>
            </a:pPr>
            <a:r>
              <a:rPr lang="ru-RU" sz="3100" dirty="0"/>
              <a:t>2) в части оснований проведения внеплановой выездной проверки, в части согласования с органами прокуратуры внеплановой выездной проверки в отношении юридического лица, индивидуального предпринимателя </a:t>
            </a:r>
          </a:p>
          <a:p>
            <a:pPr marL="109728" indent="0">
              <a:buNone/>
            </a:pPr>
            <a:r>
              <a:rPr lang="ru-RU" sz="3100" dirty="0"/>
              <a:t>3) в части нарушения сроков и времени проведения плановых выездных проверок в отношении субъектов малого предпринимательства;</a:t>
            </a:r>
          </a:p>
          <a:p>
            <a:pPr marL="109728" indent="0">
              <a:buNone/>
            </a:pPr>
            <a:r>
              <a:rPr lang="ru-RU" sz="3100" dirty="0"/>
              <a:t>4) в части проведения проверки без распоряжения или приказа руководителя, заместителя руководителя органа государственного контроля (надзора), органа муниципального контроля;</a:t>
            </a:r>
          </a:p>
          <a:p>
            <a:pPr marL="109728" indent="0">
              <a:buNone/>
            </a:pPr>
            <a:r>
              <a:rPr lang="ru-RU" sz="3100" dirty="0"/>
              <a:t>5) в части требования документов, не относящихся к предмету проверки, (в части превышения установленных сроков проведения проверок;</a:t>
            </a:r>
          </a:p>
          <a:p>
            <a:pPr marL="109728" indent="0">
              <a:buNone/>
            </a:pPr>
            <a:r>
              <a:rPr lang="ru-RU" sz="3100" dirty="0"/>
              <a:t>6) в части непредставления акта проверки;</a:t>
            </a:r>
          </a:p>
          <a:p>
            <a:pPr marL="109728" indent="0">
              <a:buNone/>
            </a:pPr>
            <a:r>
              <a:rPr lang="ru-RU" sz="3100" dirty="0"/>
              <a:t>7) в части проведения плановой проверки, не включенной в ежегодный план проведения плановых </a:t>
            </a:r>
            <a:r>
              <a:rPr lang="ru-RU" sz="3100" dirty="0" smtClean="0"/>
              <a:t>проверок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 algn="r">
              <a:buNone/>
            </a:pPr>
            <a:r>
              <a:rPr lang="ru-RU" sz="2900" dirty="0" smtClean="0">
                <a:solidFill>
                  <a:srgbClr val="00B050"/>
                </a:solidFill>
              </a:rPr>
              <a:t>Часть 2 статьи </a:t>
            </a:r>
            <a:r>
              <a:rPr lang="ru-RU" sz="2900" dirty="0">
                <a:solidFill>
                  <a:srgbClr val="00B050"/>
                </a:solidFill>
              </a:rPr>
              <a:t>20 Федерального закона от </a:t>
            </a:r>
            <a:r>
              <a:rPr lang="ru-RU" sz="2900" dirty="0" smtClean="0">
                <a:solidFill>
                  <a:srgbClr val="00B050"/>
                </a:solidFill>
              </a:rPr>
              <a:t>26.12.2008 № </a:t>
            </a:r>
            <a:r>
              <a:rPr lang="ru-RU" sz="2900" dirty="0">
                <a:solidFill>
                  <a:srgbClr val="00B050"/>
                </a:solidFill>
              </a:rPr>
              <a:t>294-ФЗ </a:t>
            </a:r>
            <a:endParaRPr lang="ru-RU" sz="2900" dirty="0" smtClean="0">
              <a:solidFill>
                <a:srgbClr val="00B050"/>
              </a:solidFill>
            </a:endParaRPr>
          </a:p>
          <a:p>
            <a:pPr marL="109728" indent="0" algn="r">
              <a:buNone/>
            </a:pPr>
            <a:r>
              <a:rPr lang="ru-RU" sz="2900" dirty="0" smtClean="0">
                <a:solidFill>
                  <a:srgbClr val="00B050"/>
                </a:solidFill>
              </a:rPr>
              <a:t>«</a:t>
            </a:r>
            <a:r>
              <a:rPr lang="ru-RU" sz="2900" dirty="0">
                <a:solidFill>
                  <a:srgbClr val="00B050"/>
                </a:solidFill>
              </a:rPr>
              <a:t>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Грубые нарушения правил проведения проверк</a:t>
            </a:r>
            <a:r>
              <a:rPr lang="ru-RU" dirty="0">
                <a:solidFill>
                  <a:srgbClr val="00B050"/>
                </a:solidFill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32805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Срок давности </a:t>
            </a:r>
            <a:r>
              <a:rPr lang="ru-RU" dirty="0"/>
              <a:t>– срок по истечении, которого административный орган не вправе привлекать к </a:t>
            </a:r>
            <a:r>
              <a:rPr lang="ru-RU" dirty="0" smtClean="0"/>
              <a:t>ответственности</a:t>
            </a:r>
            <a:endParaRPr lang="ru-RU" dirty="0"/>
          </a:p>
          <a:p>
            <a:r>
              <a:rPr lang="ru-RU" dirty="0" smtClean="0"/>
              <a:t>Установлен в  ч. </a:t>
            </a:r>
            <a:r>
              <a:rPr lang="ru-RU" dirty="0"/>
              <a:t>1 </a:t>
            </a:r>
            <a:r>
              <a:rPr lang="ru-RU" dirty="0" smtClean="0"/>
              <a:t>ст. </a:t>
            </a:r>
            <a:r>
              <a:rPr lang="ru-RU" dirty="0"/>
              <a:t>4.5 </a:t>
            </a:r>
            <a:r>
              <a:rPr lang="ru-RU" dirty="0" smtClean="0"/>
              <a:t>КоАП РФ. Составляет </a:t>
            </a:r>
            <a:r>
              <a:rPr lang="ru-RU" dirty="0"/>
              <a:t>для административных органов два месяца, один, два, три года и шесть лет – в зависимости от </a:t>
            </a:r>
            <a:r>
              <a:rPr lang="ru-RU" dirty="0" smtClean="0"/>
              <a:t>нарушения</a:t>
            </a:r>
          </a:p>
          <a:p>
            <a:r>
              <a:rPr lang="ru-RU" dirty="0" smtClean="0"/>
              <a:t>Срок давности восстановлению не подлежит</a:t>
            </a:r>
          </a:p>
          <a:p>
            <a:r>
              <a:rPr lang="ru-RU" dirty="0" smtClean="0"/>
              <a:t>Дата, </a:t>
            </a:r>
            <a:r>
              <a:rPr lang="ru-RU" dirty="0"/>
              <a:t>с которой </a:t>
            </a:r>
            <a:r>
              <a:rPr lang="ru-RU" dirty="0" smtClean="0"/>
              <a:t>исчисляется срок давности:</a:t>
            </a:r>
          </a:p>
          <a:p>
            <a:pPr marL="109728" indent="0">
              <a:buNone/>
            </a:pPr>
            <a:r>
              <a:rPr lang="ru-RU" dirty="0" smtClean="0"/>
              <a:t>1. </a:t>
            </a:r>
            <a:r>
              <a:rPr lang="ru-RU" dirty="0"/>
              <a:t>В большинстве случаев – со дня, когда лицо </a:t>
            </a:r>
            <a:r>
              <a:rPr lang="ru-RU" u="sng" dirty="0"/>
              <a:t>совершило правонарушение</a:t>
            </a:r>
            <a:endParaRPr lang="ru-RU" dirty="0"/>
          </a:p>
          <a:p>
            <a:pPr marL="109728" indent="0">
              <a:buNone/>
            </a:pPr>
            <a:r>
              <a:rPr lang="ru-RU" dirty="0"/>
              <a:t>2. При длящемся нарушении – со дня, когда административный орган </a:t>
            </a:r>
            <a:r>
              <a:rPr lang="ru-RU" u="sng" dirty="0"/>
              <a:t>обнаружил </a:t>
            </a:r>
            <a:r>
              <a:rPr lang="ru-RU" u="sng" dirty="0" smtClean="0"/>
              <a:t>правонарушение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Сроки давности привлечения к административной ответственности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Неправильное назначение </a:t>
            </a:r>
            <a:r>
              <a:rPr lang="ru-RU" dirty="0" smtClean="0"/>
              <a:t>наказания: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не </a:t>
            </a:r>
            <a:r>
              <a:rPr lang="ru-RU" dirty="0">
                <a:solidFill>
                  <a:srgbClr val="92D050"/>
                </a:solidFill>
              </a:rPr>
              <a:t>учтены обстоятельства, указанные в </a:t>
            </a:r>
            <a:r>
              <a:rPr lang="ru-RU" dirty="0" smtClean="0">
                <a:solidFill>
                  <a:srgbClr val="92D050"/>
                </a:solidFill>
              </a:rPr>
              <a:t>части 3 статьи </a:t>
            </a:r>
            <a:r>
              <a:rPr lang="ru-RU" dirty="0">
                <a:solidFill>
                  <a:srgbClr val="92D050"/>
                </a:solidFill>
              </a:rPr>
              <a:t>4.1 КоАП </a:t>
            </a:r>
            <a:r>
              <a:rPr lang="ru-RU" dirty="0" smtClean="0">
                <a:solidFill>
                  <a:srgbClr val="92D050"/>
                </a:solidFill>
              </a:rPr>
              <a:t>РФ</a:t>
            </a:r>
            <a:endParaRPr lang="ru-RU" dirty="0">
              <a:solidFill>
                <a:srgbClr val="92D050"/>
              </a:solidFill>
            </a:endParaRPr>
          </a:p>
          <a:p>
            <a:r>
              <a:rPr lang="ru-RU" dirty="0"/>
              <a:t>Снижение размера административного штрафа </a:t>
            </a:r>
            <a:r>
              <a:rPr lang="ru-RU" dirty="0" smtClean="0"/>
              <a:t>на основании части </a:t>
            </a:r>
            <a:r>
              <a:rPr lang="ru-RU" dirty="0"/>
              <a:t>3.2 статьи 4.1 КоАП </a:t>
            </a:r>
            <a:r>
              <a:rPr lang="ru-RU" dirty="0" smtClean="0"/>
              <a:t>РФ: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при наличии исключительных обстоятельств,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в </a:t>
            </a:r>
            <a:r>
              <a:rPr lang="ru-RU" dirty="0">
                <a:solidFill>
                  <a:srgbClr val="92D050"/>
                </a:solidFill>
              </a:rPr>
              <a:t>размере </a:t>
            </a:r>
            <a:r>
              <a:rPr lang="ru-RU" dirty="0" smtClean="0">
                <a:solidFill>
                  <a:srgbClr val="92D050"/>
                </a:solidFill>
              </a:rPr>
              <a:t>ниже низшего, не более чем в 2 раза</a:t>
            </a:r>
          </a:p>
          <a:p>
            <a:r>
              <a:rPr lang="ru-RU" dirty="0"/>
              <a:t>Замена штрафа на предупреждение для субъектов малого бизнеса по статье 4.1.1 КоАП </a:t>
            </a:r>
            <a:r>
              <a:rPr lang="ru-RU" dirty="0" smtClean="0"/>
              <a:t>РФ: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совершено впервые,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выявлено ходе осуществления госконтроля,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отсутствует причинение вреда или его угрозы </a:t>
            </a:r>
            <a:endParaRPr lang="ru-RU" dirty="0">
              <a:solidFill>
                <a:srgbClr val="92D05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B050"/>
                </a:solidFill>
                <a:effectLst/>
              </a:rPr>
              <a:t>Изменение решения административного </a:t>
            </a:r>
            <a:r>
              <a:rPr lang="ru-RU" sz="3600" dirty="0" smtClean="0">
                <a:solidFill>
                  <a:srgbClr val="00B050"/>
                </a:solidFill>
                <a:effectLst/>
              </a:rPr>
              <a:t>органа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540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событие административного правонарушения признано</a:t>
            </a:r>
          </a:p>
          <a:p>
            <a:r>
              <a:rPr lang="ru-RU" dirty="0" smtClean="0"/>
              <a:t>отсутствует существенная угроза </a:t>
            </a:r>
            <a:r>
              <a:rPr lang="ru-RU" dirty="0"/>
              <a:t>охраняемым общественным </a:t>
            </a:r>
            <a:r>
              <a:rPr lang="ru-RU" dirty="0" smtClean="0"/>
              <a:t>отношениям</a:t>
            </a:r>
          </a:p>
          <a:p>
            <a:r>
              <a:rPr lang="ru-RU" dirty="0" smtClean="0"/>
              <a:t>применяется только </a:t>
            </a:r>
            <a:r>
              <a:rPr lang="ru-RU" dirty="0"/>
              <a:t>в исключительных </a:t>
            </a:r>
            <a:r>
              <a:rPr lang="ru-RU" dirty="0" smtClean="0"/>
              <a:t>случаях, применительно </a:t>
            </a:r>
            <a:r>
              <a:rPr lang="ru-RU" dirty="0"/>
              <a:t>к обстоятельствам конкретного совершенного лицом </a:t>
            </a:r>
            <a:r>
              <a:rPr lang="ru-RU" dirty="0" smtClean="0"/>
              <a:t>деяния </a:t>
            </a:r>
            <a:endParaRPr lang="ru-RU" dirty="0"/>
          </a:p>
          <a:p>
            <a:r>
              <a:rPr lang="ru-RU" dirty="0" smtClean="0"/>
              <a:t>нет оговорок </a:t>
            </a:r>
            <a:r>
              <a:rPr lang="ru-RU" dirty="0"/>
              <a:t>о ее неприменении к каким-либо составам </a:t>
            </a:r>
            <a:r>
              <a:rPr lang="ru-RU" dirty="0" smtClean="0"/>
              <a:t>правонарушений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92D050"/>
                </a:solidFill>
              </a:rPr>
              <a:t>Малозначительность правонарушения</a:t>
            </a:r>
            <a:br>
              <a:rPr lang="ru-RU" sz="3200" dirty="0" smtClean="0">
                <a:solidFill>
                  <a:srgbClr val="92D050"/>
                </a:solidFill>
              </a:rPr>
            </a:br>
            <a:r>
              <a:rPr lang="ru-RU" sz="3200" dirty="0" smtClean="0">
                <a:solidFill>
                  <a:srgbClr val="92D050"/>
                </a:solidFill>
              </a:rPr>
              <a:t>(статья 2.9 КоАП РФ)</a:t>
            </a:r>
            <a:endParaRPr lang="ru-RU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Решение арбитражного суда вступает в законную </a:t>
            </a:r>
            <a:r>
              <a:rPr lang="ru-RU" dirty="0"/>
              <a:t>силу по истечении </a:t>
            </a:r>
            <a:r>
              <a:rPr lang="ru-RU" dirty="0" smtClean="0"/>
              <a:t>10 дней </a:t>
            </a:r>
            <a:r>
              <a:rPr lang="ru-RU" dirty="0"/>
              <a:t>со дня его </a:t>
            </a:r>
            <a:r>
              <a:rPr lang="ru-RU" dirty="0" smtClean="0"/>
              <a:t>принятия</a:t>
            </a:r>
          </a:p>
          <a:p>
            <a:r>
              <a:rPr lang="ru-RU" dirty="0" smtClean="0"/>
              <a:t>Решение</a:t>
            </a:r>
            <a:r>
              <a:rPr lang="ru-RU" dirty="0"/>
              <a:t>, вынесенное в порядке упрощенного производства, вступает в законную силу по истечении </a:t>
            </a:r>
            <a:r>
              <a:rPr lang="ru-RU" dirty="0" smtClean="0"/>
              <a:t>15 </a:t>
            </a:r>
            <a:r>
              <a:rPr lang="ru-RU" dirty="0"/>
              <a:t>дней со дня его </a:t>
            </a:r>
            <a:r>
              <a:rPr lang="ru-RU" dirty="0" smtClean="0"/>
              <a:t>принятия</a:t>
            </a:r>
          </a:p>
          <a:p>
            <a:r>
              <a:rPr lang="ru-RU" dirty="0"/>
              <a:t>Исполнительный </a:t>
            </a:r>
            <a:r>
              <a:rPr lang="ru-RU" dirty="0" smtClean="0"/>
              <a:t>лист не выдается, </a:t>
            </a:r>
            <a:r>
              <a:rPr lang="ru-RU" dirty="0"/>
              <a:t>принудительное исполнение производится непосредственно на основании </a:t>
            </a:r>
            <a:r>
              <a:rPr lang="ru-RU" dirty="0" smtClean="0"/>
              <a:t>судебного </a:t>
            </a:r>
            <a:r>
              <a:rPr lang="ru-RU" dirty="0"/>
              <a:t>акта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92D050"/>
                </a:solidFill>
              </a:rPr>
              <a:t>Вступление решения арбитражного суда в законную силу</a:t>
            </a:r>
            <a:endParaRPr lang="ru-RU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09926"/>
            <a:ext cx="8229600" cy="27973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ea typeface="Times New Roman"/>
                <a:cs typeface="+mj-cs"/>
              </a:rPr>
              <a:t>по </a:t>
            </a:r>
            <a:r>
              <a:rPr lang="ru-RU" sz="2000" dirty="0">
                <a:solidFill>
                  <a:schemeClr val="tx2"/>
                </a:solidFill>
                <a:ea typeface="Times New Roman"/>
                <a:cs typeface="+mj-cs"/>
              </a:rPr>
              <a:t>общим </a:t>
            </a:r>
            <a:r>
              <a:rPr lang="ru-RU" sz="2000" dirty="0" smtClean="0">
                <a:solidFill>
                  <a:schemeClr val="tx2"/>
                </a:solidFill>
                <a:ea typeface="Times New Roman"/>
                <a:cs typeface="+mj-cs"/>
              </a:rPr>
              <a:t>правилам искового производства, с особенностями установленными в статье 25 АПК РФ и КоАП РФ</a:t>
            </a:r>
          </a:p>
          <a:p>
            <a:endParaRPr lang="ru-RU" sz="2000" dirty="0" smtClean="0">
              <a:solidFill>
                <a:schemeClr val="tx2"/>
              </a:solidFill>
              <a:ea typeface="Times New Roman"/>
              <a:cs typeface="+mj-cs"/>
            </a:endParaRPr>
          </a:p>
          <a:p>
            <a:r>
              <a:rPr lang="ru-RU" sz="2000" dirty="0" smtClean="0">
                <a:solidFill>
                  <a:schemeClr val="tx2"/>
                </a:solidFill>
                <a:ea typeface="Times New Roman"/>
                <a:cs typeface="+mj-cs"/>
              </a:rPr>
              <a:t>на основании заявлений юридических лиц, привлеченных  к административной ответственности</a:t>
            </a:r>
          </a:p>
          <a:p>
            <a:endParaRPr lang="ru-RU" sz="2000" dirty="0">
              <a:solidFill>
                <a:schemeClr val="tx2"/>
              </a:solidFill>
              <a:ea typeface="Times New Roman"/>
              <a:cs typeface="+mj-cs"/>
            </a:endParaRPr>
          </a:p>
          <a:p>
            <a:r>
              <a:rPr lang="ru-RU" sz="2000" dirty="0" smtClean="0">
                <a:solidFill>
                  <a:schemeClr val="tx2"/>
                </a:solidFill>
                <a:ea typeface="Times New Roman"/>
                <a:cs typeface="+mj-cs"/>
              </a:rPr>
              <a:t>на основании заявлений потерпевших</a:t>
            </a:r>
          </a:p>
          <a:p>
            <a:endParaRPr lang="ru-RU" sz="2000" b="1" dirty="0">
              <a:solidFill>
                <a:schemeClr val="tx2"/>
              </a:solidFill>
              <a:latin typeface="Times New Roman"/>
              <a:ea typeface="Times New Roman"/>
              <a:cs typeface="+mj-cs"/>
            </a:endParaRPr>
          </a:p>
          <a:p>
            <a:endParaRPr lang="ru-RU" sz="2000" b="1" dirty="0">
              <a:solidFill>
                <a:schemeClr val="tx2"/>
              </a:solidFill>
              <a:latin typeface="Times New Roman"/>
              <a:ea typeface="Times New Roman"/>
              <a:cs typeface="+mj-cs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695326"/>
            <a:ext cx="8229600" cy="231616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200" dirty="0" smtClean="0">
                <a:effectLst/>
                <a:latin typeface="Times New Roman"/>
                <a:ea typeface="Times New Roman"/>
              </a:rPr>
            </a:br>
            <a:r>
              <a:rPr lang="ru-RU" sz="22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200" dirty="0" smtClean="0">
                <a:effectLst/>
                <a:latin typeface="Times New Roman"/>
                <a:ea typeface="Times New Roman"/>
              </a:rPr>
            </a:br>
            <a:r>
              <a:rPr lang="ru-RU" sz="3100" dirty="0">
                <a:solidFill>
                  <a:srgbClr val="00B050"/>
                </a:solidFill>
              </a:rPr>
              <a:t>Порядок рассмотрения дел об оспаривании решений административных органов о привлечении к административной ответственности</a:t>
            </a:r>
            <a:r>
              <a:rPr lang="ru-RU" sz="36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6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</a:br>
            <a:r>
              <a:rPr lang="ru-RU" sz="2200" dirty="0" smtClean="0">
                <a:effectLst/>
                <a:ea typeface="Times New Roman"/>
              </a:rPr>
              <a:t>статья 207 АПК РФ</a:t>
            </a:r>
            <a:br>
              <a:rPr lang="ru-RU" sz="2200" dirty="0" smtClean="0">
                <a:effectLst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1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164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Спасибо за внимание!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Изображение 5" descr="Фон-презентации_финал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62125"/>
            <a:ext cx="8229600" cy="424516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Субъект административной ответственности </a:t>
            </a:r>
            <a:r>
              <a:rPr lang="ru-RU" dirty="0" smtClean="0"/>
              <a:t>– юридическое лицо или индивидуальный предприниматель </a:t>
            </a:r>
          </a:p>
          <a:p>
            <a:pPr marL="109728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Характер спора </a:t>
            </a:r>
            <a:r>
              <a:rPr lang="ru-RU" dirty="0" smtClean="0"/>
              <a:t>- нарушение связано с осуществлением предпринимательской деятельности</a:t>
            </a:r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Компетенция арбитражных судов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6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70061"/>
            <a:ext cx="8229600" cy="4237230"/>
          </a:xfrm>
        </p:spPr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ru-RU" sz="2800" dirty="0" smtClean="0">
                <a:ea typeface="Times New Roman"/>
              </a:rPr>
              <a:t>в </a:t>
            </a:r>
            <a:r>
              <a:rPr lang="ru-RU" sz="2800" dirty="0">
                <a:ea typeface="Times New Roman"/>
              </a:rPr>
              <a:t>сфере:</a:t>
            </a:r>
            <a:endParaRPr lang="ru-RU" sz="2400" dirty="0">
              <a:ea typeface="Times New Roman"/>
            </a:endParaRPr>
          </a:p>
          <a:p>
            <a:pPr algn="just"/>
            <a:r>
              <a:rPr lang="ru-RU" sz="2400" dirty="0">
                <a:ea typeface="Times New Roman"/>
              </a:rPr>
              <a:t>санитарно-эпидемиологического благополучия населения; глава </a:t>
            </a:r>
            <a:r>
              <a:rPr lang="ru-RU" sz="2400" dirty="0" smtClean="0">
                <a:ea typeface="Times New Roman"/>
              </a:rPr>
              <a:t>6 КоАП РФ</a:t>
            </a:r>
            <a:endParaRPr lang="ru-RU" sz="2400" dirty="0">
              <a:ea typeface="Times New Roman"/>
            </a:endParaRPr>
          </a:p>
          <a:p>
            <a:pPr lvl="0" algn="just">
              <a:buClr>
                <a:srgbClr val="2DA2BF"/>
              </a:buClr>
            </a:pPr>
            <a:r>
              <a:rPr lang="ru-RU" sz="2400" dirty="0" smtClean="0">
                <a:ea typeface="Times New Roman"/>
              </a:rPr>
              <a:t>охраны окружающей среды и природо-пользования; глава 8 </a:t>
            </a:r>
            <a:r>
              <a:rPr lang="ru-RU" sz="2400" dirty="0">
                <a:solidFill>
                  <a:prstClr val="black"/>
                </a:solidFill>
                <a:ea typeface="Times New Roman"/>
              </a:rPr>
              <a:t>КоАП </a:t>
            </a:r>
            <a:r>
              <a:rPr lang="ru-RU" sz="2400" dirty="0" smtClean="0">
                <a:solidFill>
                  <a:prstClr val="black"/>
                </a:solidFill>
                <a:ea typeface="Times New Roman"/>
              </a:rPr>
              <a:t>РФ</a:t>
            </a:r>
            <a:endParaRPr lang="ru-RU" sz="2400" dirty="0" smtClean="0">
              <a:ea typeface="Times New Roman"/>
            </a:endParaRPr>
          </a:p>
          <a:p>
            <a:pPr lvl="0" algn="just">
              <a:buClr>
                <a:srgbClr val="2DA2BF"/>
              </a:buClr>
            </a:pPr>
            <a:r>
              <a:rPr lang="ru-RU" sz="2400" dirty="0" smtClean="0">
                <a:ea typeface="Times New Roman"/>
              </a:rPr>
              <a:t>безопасности </a:t>
            </a:r>
            <a:r>
              <a:rPr lang="ru-RU" sz="2400" dirty="0">
                <a:ea typeface="Times New Roman"/>
              </a:rPr>
              <a:t>дорожного движения; глава </a:t>
            </a:r>
            <a:r>
              <a:rPr lang="ru-RU" sz="2400" dirty="0" smtClean="0">
                <a:ea typeface="Times New Roman"/>
              </a:rPr>
              <a:t>12 </a:t>
            </a:r>
            <a:r>
              <a:rPr lang="ru-RU" sz="2400" dirty="0">
                <a:solidFill>
                  <a:prstClr val="black"/>
                </a:solidFill>
                <a:ea typeface="Times New Roman"/>
              </a:rPr>
              <a:t>КоАП </a:t>
            </a:r>
            <a:r>
              <a:rPr lang="ru-RU" sz="2400" dirty="0" smtClean="0">
                <a:solidFill>
                  <a:prstClr val="black"/>
                </a:solidFill>
                <a:ea typeface="Times New Roman"/>
              </a:rPr>
              <a:t>РФ</a:t>
            </a:r>
            <a:endParaRPr lang="ru-RU" sz="2400" dirty="0">
              <a:ea typeface="Times New Roman"/>
            </a:endParaRPr>
          </a:p>
          <a:p>
            <a:pPr algn="just"/>
            <a:r>
              <a:rPr lang="ru-RU" sz="2400" dirty="0">
                <a:ea typeface="Times New Roman"/>
              </a:rPr>
              <a:t>пожарной безопасности;</a:t>
            </a:r>
          </a:p>
          <a:p>
            <a:pPr algn="just"/>
            <a:r>
              <a:rPr lang="ru-RU" sz="2400" dirty="0">
                <a:ea typeface="Times New Roman"/>
              </a:rPr>
              <a:t>законодательства о труде и охране труда.</a:t>
            </a:r>
          </a:p>
          <a:p>
            <a:pPr marL="109728" indent="0" algn="r">
              <a:buNone/>
            </a:pPr>
            <a:r>
              <a:rPr lang="ru-RU" sz="1900" dirty="0">
                <a:solidFill>
                  <a:srgbClr val="00B050"/>
                </a:solidFill>
                <a:latin typeface="Times New Roman"/>
                <a:ea typeface="Times New Roman"/>
              </a:rPr>
              <a:t>абзац 2 пункта 33 постановления Пленума Верховного Суда РФ от 24.03.2005 </a:t>
            </a:r>
            <a:endParaRPr lang="ru-RU" sz="1900" dirty="0" smtClean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marL="109728" indent="0" algn="r">
              <a:buNone/>
            </a:pPr>
            <a:r>
              <a:rPr lang="ru-RU" sz="1900" dirty="0" smtClean="0">
                <a:solidFill>
                  <a:srgbClr val="00B050"/>
                </a:solidFill>
                <a:latin typeface="Times New Roman"/>
                <a:ea typeface="Times New Roman"/>
              </a:rPr>
              <a:t>N </a:t>
            </a:r>
            <a:r>
              <a:rPr lang="ru-RU" sz="1900" dirty="0">
                <a:solidFill>
                  <a:srgbClr val="00B050"/>
                </a:solidFill>
                <a:latin typeface="Times New Roman"/>
                <a:ea typeface="Times New Roman"/>
              </a:rPr>
              <a:t>5 "О некоторых вопросах, возникающих у судов при применении Кодекса Российской Федерации об административных правонарушениях"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3524"/>
            <a:ext cx="8229600" cy="15065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00B050"/>
                </a:solidFill>
              </a:rPr>
              <a:t>Не относятся к компетенции </a:t>
            </a:r>
            <a:r>
              <a:rPr lang="ru-RU" sz="3600" dirty="0" smtClean="0"/>
              <a:t>арбитражных судов </a:t>
            </a:r>
            <a:br>
              <a:rPr lang="ru-RU" sz="3600" dirty="0" smtClean="0"/>
            </a:br>
            <a:r>
              <a:rPr lang="ru-RU" sz="3600" dirty="0" smtClean="0"/>
              <a:t>административные споры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0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>
                <a:ea typeface="Times New Roman"/>
              </a:rPr>
              <a:t>Статья 7.9</a:t>
            </a:r>
            <a:r>
              <a:rPr lang="ru-RU" sz="2400" dirty="0">
                <a:ea typeface="Times New Roman"/>
              </a:rPr>
              <a:t> </a:t>
            </a:r>
            <a:r>
              <a:rPr lang="ru-RU" sz="2400" b="1" dirty="0" smtClean="0">
                <a:ea typeface="Times New Roman"/>
              </a:rPr>
              <a:t>КоАП РФ </a:t>
            </a:r>
            <a:r>
              <a:rPr lang="ru-RU" sz="2400" dirty="0">
                <a:ea typeface="Times New Roman"/>
              </a:rPr>
              <a:t>Самовольное занятие лесных </a:t>
            </a:r>
            <a:r>
              <a:rPr lang="ru-RU" sz="2400" dirty="0" smtClean="0">
                <a:ea typeface="Times New Roman"/>
              </a:rPr>
              <a:t>участков</a:t>
            </a:r>
          </a:p>
          <a:p>
            <a:pPr marL="109728" indent="0" algn="just"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(Определение </a:t>
            </a:r>
            <a:r>
              <a:rPr lang="ru-RU" sz="1800" dirty="0">
                <a:solidFill>
                  <a:srgbClr val="00B050"/>
                </a:solidFill>
              </a:rPr>
              <a:t>Верховного Суда РФ от 19.02.2018 N 306-АД17-16711 по делу N </a:t>
            </a:r>
            <a:r>
              <a:rPr lang="ru-RU" sz="1800" dirty="0" smtClean="0">
                <a:solidFill>
                  <a:srgbClr val="00B050"/>
                </a:solidFill>
              </a:rPr>
              <a:t>А72-2654/2017)</a:t>
            </a:r>
            <a:endParaRPr lang="ru-RU" sz="1800" dirty="0">
              <a:solidFill>
                <a:srgbClr val="00B050"/>
              </a:solidFill>
            </a:endParaRPr>
          </a:p>
          <a:p>
            <a:pPr algn="just"/>
            <a:r>
              <a:rPr lang="ru-RU" sz="2400" b="1" dirty="0" smtClean="0">
                <a:ea typeface="Times New Roman"/>
              </a:rPr>
              <a:t>Статья </a:t>
            </a:r>
            <a:r>
              <a:rPr lang="ru-RU" sz="2400" b="1" dirty="0">
                <a:ea typeface="Times New Roman"/>
              </a:rPr>
              <a:t>7.23 </a:t>
            </a:r>
            <a:r>
              <a:rPr lang="ru-RU" sz="2400" b="1" dirty="0">
                <a:solidFill>
                  <a:prstClr val="black"/>
                </a:solidFill>
                <a:ea typeface="Times New Roman"/>
              </a:rPr>
              <a:t>КоАП РФ </a:t>
            </a:r>
            <a:r>
              <a:rPr lang="ru-RU" sz="2400" dirty="0" smtClean="0">
                <a:ea typeface="Times New Roman"/>
              </a:rPr>
              <a:t>Нарушение </a:t>
            </a:r>
            <a:r>
              <a:rPr lang="ru-RU" sz="2400" dirty="0">
                <a:ea typeface="Times New Roman"/>
              </a:rPr>
              <a:t>нормативов обеспечения населения коммунальными </a:t>
            </a:r>
            <a:r>
              <a:rPr lang="ru-RU" sz="2400" dirty="0" smtClean="0">
                <a:ea typeface="Times New Roman"/>
              </a:rPr>
              <a:t>услугами</a:t>
            </a:r>
          </a:p>
          <a:p>
            <a:pPr marL="109728" indent="0" algn="just"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(Определение </a:t>
            </a:r>
            <a:r>
              <a:rPr lang="ru-RU" sz="1800" dirty="0">
                <a:solidFill>
                  <a:srgbClr val="00B050"/>
                </a:solidFill>
              </a:rPr>
              <a:t>Верховного Суда РФ от 13.11.2017 N 303-АД17-8909 по делу N </a:t>
            </a:r>
            <a:r>
              <a:rPr lang="ru-RU" sz="1800" dirty="0" smtClean="0">
                <a:solidFill>
                  <a:srgbClr val="00B050"/>
                </a:solidFill>
              </a:rPr>
              <a:t>А59-22/2017)</a:t>
            </a:r>
            <a:endParaRPr lang="ru-RU" sz="1800" dirty="0">
              <a:solidFill>
                <a:srgbClr val="00B050"/>
              </a:solidFill>
            </a:endParaRPr>
          </a:p>
          <a:p>
            <a:pPr algn="just"/>
            <a:r>
              <a:rPr lang="ru-RU" sz="2400" b="1" dirty="0" smtClean="0">
                <a:ea typeface="Times New Roman"/>
              </a:rPr>
              <a:t>Статья </a:t>
            </a:r>
            <a:r>
              <a:rPr lang="ru-RU" sz="2400" b="1" dirty="0">
                <a:ea typeface="Times New Roman"/>
              </a:rPr>
              <a:t>8.8 </a:t>
            </a:r>
            <a:r>
              <a:rPr lang="ru-RU" sz="2400" b="1" dirty="0">
                <a:solidFill>
                  <a:prstClr val="black"/>
                </a:solidFill>
                <a:ea typeface="Times New Roman"/>
              </a:rPr>
              <a:t>КоАП РФ</a:t>
            </a:r>
            <a:r>
              <a:rPr lang="ru-RU" sz="2400" b="1" dirty="0" smtClean="0">
                <a:ea typeface="Times New Roman"/>
              </a:rPr>
              <a:t> </a:t>
            </a:r>
            <a:r>
              <a:rPr lang="ru-RU" sz="2400" dirty="0">
                <a:ea typeface="Times New Roman"/>
              </a:rPr>
              <a:t>Использование земельных участков не по целевому назначению, невыполнение обязанностей по приведению земель в состояние, пригодное для использования по целевому </a:t>
            </a:r>
            <a:r>
              <a:rPr lang="ru-RU" sz="2400" dirty="0" smtClean="0">
                <a:ea typeface="Times New Roman"/>
              </a:rPr>
              <a:t>назначению</a:t>
            </a:r>
          </a:p>
          <a:p>
            <a:pPr marL="109728" indent="0" algn="just"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(Определение </a:t>
            </a:r>
            <a:r>
              <a:rPr lang="ru-RU" sz="1800" dirty="0">
                <a:solidFill>
                  <a:srgbClr val="00B050"/>
                </a:solidFill>
              </a:rPr>
              <a:t>Верховного Суда РФ от 20.06.2018 N 305-АД18-864 по делу N </a:t>
            </a:r>
            <a:r>
              <a:rPr lang="ru-RU" sz="1800" dirty="0" smtClean="0">
                <a:solidFill>
                  <a:srgbClr val="00B050"/>
                </a:solidFill>
              </a:rPr>
              <a:t>А40-241271/2016)</a:t>
            </a:r>
            <a:endParaRPr lang="ru-RU" sz="1800" dirty="0">
              <a:solidFill>
                <a:srgbClr val="00B050"/>
              </a:solidFill>
            </a:endParaRPr>
          </a:p>
          <a:p>
            <a:pPr algn="just"/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К компетенции арбитражных судов относится: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133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447926"/>
            <a:ext cx="8229600" cy="3559366"/>
          </a:xfrm>
        </p:spPr>
        <p:txBody>
          <a:bodyPr/>
          <a:lstStyle/>
          <a:p>
            <a:r>
              <a:rPr lang="ru-RU" sz="2800" b="1" dirty="0">
                <a:ea typeface="Times New Roman"/>
              </a:rPr>
              <a:t>по месту нахождения или месту жительства </a:t>
            </a:r>
            <a:r>
              <a:rPr lang="ru-RU" sz="2800" b="1" dirty="0" smtClean="0">
                <a:ea typeface="Times New Roman"/>
              </a:rPr>
              <a:t>заявителя</a:t>
            </a:r>
          </a:p>
          <a:p>
            <a:endParaRPr lang="ru-RU" sz="2800" b="1" dirty="0"/>
          </a:p>
          <a:p>
            <a:r>
              <a:rPr lang="ru-RU" sz="2800" b="1" dirty="0">
                <a:ea typeface="Times New Roman"/>
              </a:rPr>
              <a:t>по месту нахождения административного органа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74840"/>
            <a:ext cx="8229600" cy="18730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Подсудность спора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определяется по выбору заявителя: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В течение 10 рабочих дней </a:t>
            </a:r>
            <a:r>
              <a:rPr lang="ru-RU" sz="2800" dirty="0">
                <a:ea typeface="Times New Roman"/>
              </a:rPr>
              <a:t>со дня получения копии оспариваемого </a:t>
            </a:r>
            <a:r>
              <a:rPr lang="ru-RU" sz="2800" dirty="0" smtClean="0">
                <a:ea typeface="Times New Roman"/>
              </a:rPr>
              <a:t>решения</a:t>
            </a:r>
          </a:p>
          <a:p>
            <a:endParaRPr lang="ru-RU" sz="2800" dirty="0"/>
          </a:p>
          <a:p>
            <a:pPr algn="just"/>
            <a:r>
              <a:rPr lang="ru-RU" sz="2800" dirty="0" smtClean="0"/>
              <a:t>Пропущенный по уважительной причине срок может быть восстановлен судом </a:t>
            </a:r>
            <a:r>
              <a:rPr lang="ru-RU" sz="2800" dirty="0">
                <a:ea typeface="Times New Roman"/>
              </a:rPr>
              <a:t>по мотивированному ходатайству </a:t>
            </a:r>
            <a:r>
              <a:rPr lang="ru-RU" sz="2800" dirty="0" smtClean="0">
                <a:ea typeface="Times New Roman"/>
              </a:rPr>
              <a:t>заявителя</a:t>
            </a:r>
            <a:endParaRPr lang="ru-RU" sz="2400" dirty="0">
              <a:ea typeface="Times New Roman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Срок подачи заявления в арбитражный суд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00704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 ходатайству заявителя</a:t>
            </a:r>
          </a:p>
          <a:p>
            <a:endParaRPr lang="ru-RU" dirty="0"/>
          </a:p>
          <a:p>
            <a:r>
              <a:rPr lang="ru-RU" dirty="0" smtClean="0"/>
              <a:t>По правилам главы 8 АПК РФ</a:t>
            </a:r>
          </a:p>
          <a:p>
            <a:endParaRPr lang="ru-RU" dirty="0"/>
          </a:p>
          <a:p>
            <a:r>
              <a:rPr lang="ru-RU" dirty="0" smtClean="0"/>
              <a:t>Если постановление административного органа  вступило в законную силу (статья 31.1 КоАП РФ)</a:t>
            </a:r>
          </a:p>
          <a:p>
            <a:endParaRPr lang="ru-RU" dirty="0"/>
          </a:p>
          <a:p>
            <a:r>
              <a:rPr lang="ru-RU" dirty="0"/>
              <a:t>Если </a:t>
            </a:r>
            <a:r>
              <a:rPr lang="ru-RU" dirty="0" smtClean="0"/>
              <a:t>непринятие обеспечительных мер </a:t>
            </a:r>
          </a:p>
          <a:p>
            <a:pPr>
              <a:buFontTx/>
              <a:buChar char="-"/>
            </a:pPr>
            <a:r>
              <a:rPr lang="ru-RU" dirty="0" smtClean="0"/>
              <a:t>может </a:t>
            </a:r>
            <a:r>
              <a:rPr lang="ru-RU" dirty="0"/>
              <a:t>затруднить или сделать невозможным исполнение судебного </a:t>
            </a:r>
            <a:r>
              <a:rPr lang="ru-RU" dirty="0" smtClean="0"/>
              <a:t>акта </a:t>
            </a:r>
          </a:p>
          <a:p>
            <a:pPr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целях предотвращения причинения значительного </a:t>
            </a:r>
            <a:r>
              <a:rPr lang="ru-RU" dirty="0" smtClean="0"/>
              <a:t>ущерба заявителю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2450" y="4270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Приостановление исполнения решения административного органа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(часть 3 статьи 208 АПК РФ)</a:t>
            </a:r>
            <a:endParaRPr lang="ru-RU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278</TotalTime>
  <Words>1514</Words>
  <Application>Microsoft Office PowerPoint</Application>
  <PresentationFormat>Экран (4:3)</PresentationFormat>
  <Paragraphs>177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Как организациям оспаривать в арбитражном суде штрафы по КоАП РФ</vt:lpstr>
      <vt:lpstr>  Порядок рассмотрения дел об оспаривании решений административных органов о привлечении к административной ответственности статья 207 АПК РФ </vt:lpstr>
      <vt:lpstr>Компетенция арбитражных судов</vt:lpstr>
      <vt:lpstr> Не относятся к компетенции арбитражных судов  административные споры </vt:lpstr>
      <vt:lpstr>К компетенции арбитражных судов относится:</vt:lpstr>
      <vt:lpstr>Подсудность спора  определяется по выбору заявителя:</vt:lpstr>
      <vt:lpstr>Срок подачи заявления в арбитражный суд</vt:lpstr>
      <vt:lpstr>Приостановление исполнения решения административного органа  (часть 3 статьи 208 АПК РФ)</vt:lpstr>
      <vt:lpstr>Требования к заявлению в суд</vt:lpstr>
      <vt:lpstr>В заявлении должны быть указаны:</vt:lpstr>
      <vt:lpstr>К заявлению прилагаются:</vt:lpstr>
      <vt:lpstr>Особенности судебного разбирательства</vt:lpstr>
      <vt:lpstr>Предмет рассмотрения</vt:lpstr>
      <vt:lpstr>Состав административного правонарушения</vt:lpstr>
      <vt:lpstr>Основания для отмены решения административного органа</vt:lpstr>
      <vt:lpstr>Событие административного правонарушения </vt:lpstr>
      <vt:lpstr>Вина ЮЛ в совершении правонарушения</vt:lpstr>
      <vt:lpstr>Особенности вины ЮЛ</vt:lpstr>
      <vt:lpstr>Процессуальные нарушения</vt:lpstr>
      <vt:lpstr>Не являются существенным процессуальным нарушением</vt:lpstr>
      <vt:lpstr>Виды процессуальных нарушений</vt:lpstr>
      <vt:lpstr>Нарушение правил составления протокола или постановления   </vt:lpstr>
      <vt:lpstr>Нарушение правил об извещении </vt:lpstr>
      <vt:lpstr>Грубые нарушения правил проведения проверки</vt:lpstr>
      <vt:lpstr>Сроки давности привлечения к административной ответственности</vt:lpstr>
      <vt:lpstr>Изменение решения административного органа</vt:lpstr>
      <vt:lpstr>Малозначительность правонарушения (статья 2.9 КоАП РФ)</vt:lpstr>
      <vt:lpstr>Вступление решения арбитражного суда в законную силу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Коротеева Татьяна Андреевна</cp:lastModifiedBy>
  <cp:revision>44</cp:revision>
  <dcterms:created xsi:type="dcterms:W3CDTF">2017-09-21T08:15:01Z</dcterms:created>
  <dcterms:modified xsi:type="dcterms:W3CDTF">2018-06-28T13:19:47Z</dcterms:modified>
</cp:coreProperties>
</file>