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306"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257" r:id="rId50"/>
    <p:sldId id="258"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259" r:id="rId65"/>
  </p:sldIdLst>
  <p:sldSz cx="9144000" cy="6858000" type="screen4x3"/>
  <p:notesSz cx="6858000" cy="9144000"/>
  <p:defaultTex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7338"/>
    <a:srgbClr val="2B65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08"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7A05B5-C368-42A1-8AF1-8124B99C65D6}"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93934C61-1146-4F48-A82B-BAF82B5A7F68}">
      <dgm:prSet phldrT="[Текст]" custT="1"/>
      <dgm:spPr/>
      <dgm:t>
        <a:bodyPr/>
        <a:lstStyle/>
        <a:p>
          <a:r>
            <a:rPr lang="ru-RU" sz="2000" b="1" dirty="0" smtClean="0">
              <a:solidFill>
                <a:schemeClr val="tx1"/>
              </a:solidFill>
              <a:latin typeface="Times New Roman" pitchFamily="18" charset="0"/>
              <a:cs typeface="Times New Roman" pitchFamily="18" charset="0"/>
            </a:rPr>
            <a:t>Определение Верховного Суда РФ от 18.12.2017  № 305-ЭС17-14972 по делу № А40-66842/2017</a:t>
          </a:r>
        </a:p>
        <a:p>
          <a:r>
            <a:rPr lang="ru-RU" sz="2000" b="1" dirty="0" smtClean="0">
              <a:solidFill>
                <a:schemeClr val="tx1"/>
              </a:solidFill>
              <a:latin typeface="Times New Roman" pitchFamily="18" charset="0"/>
              <a:cs typeface="Times New Roman" pitchFamily="18" charset="0"/>
            </a:rPr>
            <a:t>определением возвращено заявление о выдаче судебного приказа на взыскание ежегодной платы за использование радиочастотного спектра, поскольку не представлены документы, подтверждающие обоснованность требования взыскателя.</a:t>
          </a:r>
          <a:endParaRPr lang="ru-RU" sz="1600" dirty="0">
            <a:solidFill>
              <a:schemeClr val="tx1"/>
            </a:solidFill>
            <a:latin typeface="Times New Roman" pitchFamily="18" charset="0"/>
            <a:cs typeface="Times New Roman" pitchFamily="18" charset="0"/>
          </a:endParaRPr>
        </a:p>
      </dgm:t>
    </dgm:pt>
    <dgm:pt modelId="{ED2DFD39-B0A7-415D-AE12-B49F519CB31E}" type="parTrans" cxnId="{2F0C5D0F-2593-4EAA-A3D8-B313BF46BCCD}">
      <dgm:prSet/>
      <dgm:spPr/>
      <dgm:t>
        <a:bodyPr/>
        <a:lstStyle/>
        <a:p>
          <a:endParaRPr lang="ru-RU"/>
        </a:p>
      </dgm:t>
    </dgm:pt>
    <dgm:pt modelId="{E2F8E5BA-D212-4153-BD80-6C84A3306974}" type="sibTrans" cxnId="{2F0C5D0F-2593-4EAA-A3D8-B313BF46BCCD}">
      <dgm:prSet/>
      <dgm:spPr/>
      <dgm:t>
        <a:bodyPr/>
        <a:lstStyle/>
        <a:p>
          <a:endParaRPr lang="ru-RU"/>
        </a:p>
      </dgm:t>
    </dgm:pt>
    <dgm:pt modelId="{7E9426EE-C064-4488-8833-3BB78957892D}">
      <dgm:prSet phldrT="[Текст]" custT="1"/>
      <dgm:spPr/>
      <dgm:t>
        <a:bodyPr/>
        <a:lstStyle/>
        <a:p>
          <a:endParaRPr lang="ru-RU" sz="1000" b="1" dirty="0" smtClean="0">
            <a:solidFill>
              <a:schemeClr val="tx1"/>
            </a:solidFill>
            <a:latin typeface="Times New Roman" pitchFamily="18" charset="0"/>
            <a:cs typeface="Times New Roman" pitchFamily="18" charset="0"/>
          </a:endParaRPr>
        </a:p>
        <a:p>
          <a:r>
            <a:rPr lang="ru-RU" sz="1600" b="1" dirty="0" err="1" smtClean="0">
              <a:solidFill>
                <a:schemeClr val="tx1"/>
              </a:solidFill>
              <a:latin typeface="Times New Roman" pitchFamily="18" charset="0"/>
              <a:cs typeface="Times New Roman" pitchFamily="18" charset="0"/>
            </a:rPr>
            <a:t>Роскомнадзор</a:t>
          </a:r>
          <a:r>
            <a:rPr lang="ru-RU" sz="1600" b="1" dirty="0" smtClean="0">
              <a:solidFill>
                <a:schemeClr val="tx1"/>
              </a:solidFill>
              <a:latin typeface="Times New Roman" pitchFamily="18" charset="0"/>
              <a:cs typeface="Times New Roman" pitchFamily="18" charset="0"/>
            </a:rPr>
            <a:t> в рассматриваемых правоотношениях не является стороной обязательства и контрагентом должника, поскольку выступает в роли государственного органа, уполномоченного на взыскание с пользователя обязательных платежей за фактическое использование радиочастотного спектра на основании выданного ему разрешения (лицензии).</a:t>
          </a:r>
        </a:p>
        <a:p>
          <a:r>
            <a:rPr lang="ru-RU" sz="1600" b="1" dirty="0" smtClean="0">
              <a:solidFill>
                <a:schemeClr val="tx1"/>
              </a:solidFill>
              <a:latin typeface="Times New Roman" pitchFamily="18" charset="0"/>
              <a:cs typeface="Times New Roman" pitchFamily="18" charset="0"/>
            </a:rPr>
            <a:t>Ежегодная плата за использование в Российской Федерации радиочастотного спектра установлена обществу нормативно с учетом обязательного характера рассматриваемого платежа, поступающего в доход федерального бюджета, ее размер рассчитан индивидуально в соответствии с Правилами и Методикой, отражен и зафиксирован в выданном ему разрешении.</a:t>
          </a:r>
        </a:p>
        <a:p>
          <a:r>
            <a:rPr lang="ru-RU" sz="1600" b="1" dirty="0" smtClean="0">
              <a:solidFill>
                <a:schemeClr val="tx1"/>
              </a:solidFill>
              <a:latin typeface="Times New Roman" pitchFamily="18" charset="0"/>
              <a:cs typeface="Times New Roman" pitchFamily="18" charset="0"/>
            </a:rPr>
            <a:t>Требование заявителя основано на взыскании обязательного неналогового платежа, подлежащего уплате в федеральный бюджет в силу возникшей у общества как пользователя радиочастотным спектром публично-правовой обязанности, установленной законом, в связи с чем подлежало рассмотрению на основании пункта 3 статьи 229.2 АПК РФ.</a:t>
          </a:r>
        </a:p>
      </dgm:t>
    </dgm:pt>
    <dgm:pt modelId="{4A09AA16-CA39-483D-9E22-D68BBAEECA6A}" type="parTrans" cxnId="{447B2AFE-5FF5-4033-8C9E-C1CD0E64114E}">
      <dgm:prSet/>
      <dgm:spPr/>
      <dgm:t>
        <a:bodyPr/>
        <a:lstStyle/>
        <a:p>
          <a:endParaRPr lang="ru-RU"/>
        </a:p>
      </dgm:t>
    </dgm:pt>
    <dgm:pt modelId="{99E5C50E-43BF-4D5C-8F80-F8F0215B8855}" type="sibTrans" cxnId="{447B2AFE-5FF5-4033-8C9E-C1CD0E64114E}">
      <dgm:prSet/>
      <dgm:spPr/>
      <dgm:t>
        <a:bodyPr/>
        <a:lstStyle/>
        <a:p>
          <a:endParaRPr lang="ru-RU"/>
        </a:p>
      </dgm:t>
    </dgm:pt>
    <dgm:pt modelId="{58FB864D-1E95-437E-86CE-9D91821D70E6}" type="pres">
      <dgm:prSet presAssocID="{5E7A05B5-C368-42A1-8AF1-8124B99C65D6}" presName="Name0" presStyleCnt="0">
        <dgm:presLayoutVars>
          <dgm:dir/>
          <dgm:animLvl val="lvl"/>
          <dgm:resizeHandles val="exact"/>
        </dgm:presLayoutVars>
      </dgm:prSet>
      <dgm:spPr/>
      <dgm:t>
        <a:bodyPr/>
        <a:lstStyle/>
        <a:p>
          <a:endParaRPr lang="ru-RU"/>
        </a:p>
      </dgm:t>
    </dgm:pt>
    <dgm:pt modelId="{42757D0C-6CE0-4B8D-9818-DA91BD6AF353}" type="pres">
      <dgm:prSet presAssocID="{7E9426EE-C064-4488-8833-3BB78957892D}" presName="boxAndChildren" presStyleCnt="0"/>
      <dgm:spPr/>
    </dgm:pt>
    <dgm:pt modelId="{A4EB2C45-27EF-446F-ACDF-B1814602486F}" type="pres">
      <dgm:prSet presAssocID="{7E9426EE-C064-4488-8833-3BB78957892D}" presName="parentTextBox" presStyleLbl="node1" presStyleIdx="0" presStyleCnt="2" custScaleY="83165" custLinFactNeighborY="1335"/>
      <dgm:spPr/>
      <dgm:t>
        <a:bodyPr/>
        <a:lstStyle/>
        <a:p>
          <a:endParaRPr lang="ru-RU"/>
        </a:p>
      </dgm:t>
    </dgm:pt>
    <dgm:pt modelId="{E0FBD178-111F-4D08-A1CA-65D2F222A7A6}" type="pres">
      <dgm:prSet presAssocID="{E2F8E5BA-D212-4153-BD80-6C84A3306974}" presName="sp" presStyleCnt="0"/>
      <dgm:spPr/>
    </dgm:pt>
    <dgm:pt modelId="{5041FDF8-B4D3-442E-B3B8-79D86EFC1EBE}" type="pres">
      <dgm:prSet presAssocID="{93934C61-1146-4F48-A82B-BAF82B5A7F68}" presName="arrowAndChildren" presStyleCnt="0"/>
      <dgm:spPr/>
    </dgm:pt>
    <dgm:pt modelId="{91B24CBD-406B-457A-8201-FBBDA38F7820}" type="pres">
      <dgm:prSet presAssocID="{93934C61-1146-4F48-A82B-BAF82B5A7F68}" presName="parentTextArrow" presStyleLbl="node1" presStyleIdx="1" presStyleCnt="2" custScaleY="42809" custLinFactNeighborY="-23674"/>
      <dgm:spPr/>
      <dgm:t>
        <a:bodyPr/>
        <a:lstStyle/>
        <a:p>
          <a:endParaRPr lang="ru-RU"/>
        </a:p>
      </dgm:t>
    </dgm:pt>
  </dgm:ptLst>
  <dgm:cxnLst>
    <dgm:cxn modelId="{447B2AFE-5FF5-4033-8C9E-C1CD0E64114E}" srcId="{5E7A05B5-C368-42A1-8AF1-8124B99C65D6}" destId="{7E9426EE-C064-4488-8833-3BB78957892D}" srcOrd="1" destOrd="0" parTransId="{4A09AA16-CA39-483D-9E22-D68BBAEECA6A}" sibTransId="{99E5C50E-43BF-4D5C-8F80-F8F0215B8855}"/>
    <dgm:cxn modelId="{32C7D48C-E890-4ED3-9138-46BAF65893E7}" type="presOf" srcId="{93934C61-1146-4F48-A82B-BAF82B5A7F68}" destId="{91B24CBD-406B-457A-8201-FBBDA38F7820}" srcOrd="0" destOrd="0" presId="urn:microsoft.com/office/officeart/2005/8/layout/process4"/>
    <dgm:cxn modelId="{2F0C5D0F-2593-4EAA-A3D8-B313BF46BCCD}" srcId="{5E7A05B5-C368-42A1-8AF1-8124B99C65D6}" destId="{93934C61-1146-4F48-A82B-BAF82B5A7F68}" srcOrd="0" destOrd="0" parTransId="{ED2DFD39-B0A7-415D-AE12-B49F519CB31E}" sibTransId="{E2F8E5BA-D212-4153-BD80-6C84A3306974}"/>
    <dgm:cxn modelId="{DF81F87F-CBEA-4332-B706-A44B9EC24514}" type="presOf" srcId="{7E9426EE-C064-4488-8833-3BB78957892D}" destId="{A4EB2C45-27EF-446F-ACDF-B1814602486F}" srcOrd="0" destOrd="0" presId="urn:microsoft.com/office/officeart/2005/8/layout/process4"/>
    <dgm:cxn modelId="{1A16C70F-68DD-492A-8CBE-E3CECA1E7AC6}" type="presOf" srcId="{5E7A05B5-C368-42A1-8AF1-8124B99C65D6}" destId="{58FB864D-1E95-437E-86CE-9D91821D70E6}" srcOrd="0" destOrd="0" presId="urn:microsoft.com/office/officeart/2005/8/layout/process4"/>
    <dgm:cxn modelId="{B4303076-1647-4287-92C8-D27D36A10DEF}" type="presParOf" srcId="{58FB864D-1E95-437E-86CE-9D91821D70E6}" destId="{42757D0C-6CE0-4B8D-9818-DA91BD6AF353}" srcOrd="0" destOrd="0" presId="urn:microsoft.com/office/officeart/2005/8/layout/process4"/>
    <dgm:cxn modelId="{F268B345-66E9-481D-BF0C-74D473A020BE}" type="presParOf" srcId="{42757D0C-6CE0-4B8D-9818-DA91BD6AF353}" destId="{A4EB2C45-27EF-446F-ACDF-B1814602486F}" srcOrd="0" destOrd="0" presId="urn:microsoft.com/office/officeart/2005/8/layout/process4"/>
    <dgm:cxn modelId="{67EC9E67-1D3B-4366-930E-DF2FAD7B3FFC}" type="presParOf" srcId="{58FB864D-1E95-437E-86CE-9D91821D70E6}" destId="{E0FBD178-111F-4D08-A1CA-65D2F222A7A6}" srcOrd="1" destOrd="0" presId="urn:microsoft.com/office/officeart/2005/8/layout/process4"/>
    <dgm:cxn modelId="{C297CEDA-3A1B-4D45-8EBF-8FF93E3C785E}" type="presParOf" srcId="{58FB864D-1E95-437E-86CE-9D91821D70E6}" destId="{5041FDF8-B4D3-442E-B3B8-79D86EFC1EBE}" srcOrd="2" destOrd="0" presId="urn:microsoft.com/office/officeart/2005/8/layout/process4"/>
    <dgm:cxn modelId="{497F7C72-41D9-487F-B6B5-8FD0B3CD0213}" type="presParOf" srcId="{5041FDF8-B4D3-442E-B3B8-79D86EFC1EBE}" destId="{91B24CBD-406B-457A-8201-FBBDA38F782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7A05B5-C368-42A1-8AF1-8124B99C65D6}"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93934C61-1146-4F48-A82B-BAF82B5A7F68}">
      <dgm:prSet phldrT="[Текст]" custT="1"/>
      <dgm:spPr/>
      <dgm:t>
        <a:bodyPr/>
        <a:lstStyle/>
        <a:p>
          <a:r>
            <a:rPr lang="ru-RU" sz="1400" b="1" dirty="0" smtClean="0">
              <a:solidFill>
                <a:schemeClr val="tx1"/>
              </a:solidFill>
              <a:latin typeface="Times New Roman" pitchFamily="18" charset="0"/>
              <a:cs typeface="Times New Roman" pitchFamily="18" charset="0"/>
            </a:rPr>
            <a:t>Постановление Арбитражного суда Московского округа от 09.10.2017                                                                       по делу № А40-203953/2016</a:t>
          </a:r>
        </a:p>
        <a:p>
          <a:r>
            <a:rPr lang="ru-RU" sz="1400" b="1" dirty="0" smtClean="0">
              <a:solidFill>
                <a:schemeClr val="tx1"/>
              </a:solidFill>
              <a:latin typeface="Times New Roman" pitchFamily="18" charset="0"/>
              <a:cs typeface="Times New Roman" pitchFamily="18" charset="0"/>
            </a:rPr>
            <a:t>Дело рассмотрено в порядке упрощенного производства</a:t>
          </a:r>
        </a:p>
        <a:p>
          <a:r>
            <a:rPr lang="ru-RU" sz="1400" b="1" dirty="0" smtClean="0">
              <a:solidFill>
                <a:schemeClr val="tx1"/>
              </a:solidFill>
              <a:latin typeface="Times New Roman" pitchFamily="18" charset="0"/>
              <a:cs typeface="Times New Roman" pitchFamily="18" charset="0"/>
            </a:rPr>
            <a:t>Определением суда апелляционной инстанции возвращена апелляционная жалоба в связи с пропуском срока на ее подачу и отказом в восстановлении пропущенного срока</a:t>
          </a:r>
        </a:p>
        <a:p>
          <a:r>
            <a:rPr lang="ru-RU" sz="1400" b="1" dirty="0" smtClean="0">
              <a:solidFill>
                <a:schemeClr val="tx1"/>
              </a:solidFill>
              <a:latin typeface="Times New Roman" pitchFamily="18" charset="0"/>
              <a:cs typeface="Times New Roman" pitchFamily="18" charset="0"/>
            </a:rPr>
            <a:t>Судом кассационной инстанции определение суда апелляционной инстанции оставлено без изменения</a:t>
          </a:r>
          <a:endParaRPr lang="ru-RU" sz="1400" dirty="0">
            <a:solidFill>
              <a:schemeClr val="tx1"/>
            </a:solidFill>
            <a:latin typeface="Times New Roman" pitchFamily="18" charset="0"/>
            <a:cs typeface="Times New Roman" pitchFamily="18" charset="0"/>
          </a:endParaRPr>
        </a:p>
      </dgm:t>
    </dgm:pt>
    <dgm:pt modelId="{ED2DFD39-B0A7-415D-AE12-B49F519CB31E}" type="parTrans" cxnId="{2F0C5D0F-2593-4EAA-A3D8-B313BF46BCCD}">
      <dgm:prSet/>
      <dgm:spPr/>
      <dgm:t>
        <a:bodyPr/>
        <a:lstStyle/>
        <a:p>
          <a:endParaRPr lang="ru-RU"/>
        </a:p>
      </dgm:t>
    </dgm:pt>
    <dgm:pt modelId="{E2F8E5BA-D212-4153-BD80-6C84A3306974}" type="sibTrans" cxnId="{2F0C5D0F-2593-4EAA-A3D8-B313BF46BCCD}">
      <dgm:prSet/>
      <dgm:spPr/>
      <dgm:t>
        <a:bodyPr/>
        <a:lstStyle/>
        <a:p>
          <a:endParaRPr lang="ru-RU"/>
        </a:p>
      </dgm:t>
    </dgm:pt>
    <dgm:pt modelId="{7E9426EE-C064-4488-8833-3BB78957892D}">
      <dgm:prSet phldrT="[Текст]" custT="1"/>
      <dgm:spPr/>
      <dgm:t>
        <a:bodyPr/>
        <a:lstStyle/>
        <a:p>
          <a:r>
            <a:rPr lang="ru-RU" sz="1400" b="1" dirty="0" smtClean="0">
              <a:solidFill>
                <a:schemeClr val="tx1"/>
              </a:solidFill>
              <a:latin typeface="Times New Roman" pitchFamily="18" charset="0"/>
              <a:cs typeface="Times New Roman" pitchFamily="18" charset="0"/>
            </a:rPr>
            <a:t>Принимая во внимание доводы кассационной жалобы, суд кассационной инстанции обратил внимание на следующее:</a:t>
          </a:r>
        </a:p>
        <a:p>
          <a:r>
            <a:rPr lang="ru-RU" sz="1400" b="1" dirty="0" smtClean="0">
              <a:solidFill>
                <a:schemeClr val="tx1"/>
              </a:solidFill>
              <a:latin typeface="Times New Roman" pitchFamily="18" charset="0"/>
              <a:cs typeface="Times New Roman" pitchFamily="18" charset="0"/>
            </a:rPr>
            <a:t>1). В силу п.п.1, 2 ст.53, п.2 ст. 54 ГК РФ гражданин, исполняющий функции единоличного исполнительного органа организации ответчика по делу, не может считаться неосведомленным о судебном споре, если данная организация, которую он возглавляет, признана судом надлежащим образом извещенной о времени и месте рассмотрения дела, в том числе ввиду получения судебных актов по адресу его местонахождения (Определение Верховного Суда РФ от 19.01.2016 № 305-ЭС14-6072 по делу № А40-138793/2010).</a:t>
          </a:r>
        </a:p>
        <a:p>
          <a:r>
            <a:rPr lang="ru-RU" sz="1400" b="1" dirty="0" smtClean="0">
              <a:solidFill>
                <a:schemeClr val="tx1"/>
              </a:solidFill>
              <a:latin typeface="Times New Roman" pitchFamily="18" charset="0"/>
              <a:cs typeface="Times New Roman" pitchFamily="18" charset="0"/>
            </a:rPr>
            <a:t>2). В соответствии с п. 1 ст. 129 Федерального закона от 26.10.2002 № 127-ФЗ «О несостоятельности (банкротстве)» с даты утверждения конкурсного управляющего до даты прекращения производства по делу о банкротстве или заключения мирового соглашения, или отстранения конкурсного управляющего он осуществляет полномочия руководителя должника и иных органов управления должника. При этом смена руководителя юридического лица не является основанием для возникновения у суда, рассматривающего спор с участием этого юридического лица, обязанности по информированию о начавшемся судебном процессе (направление копии определения о принятии искового заявления к рассмотрению в порядке упрощенного производства) лично руководителя. </a:t>
          </a:r>
        </a:p>
        <a:p>
          <a:r>
            <a:rPr lang="ru-RU" sz="1400" b="1" dirty="0" smtClean="0">
              <a:solidFill>
                <a:schemeClr val="tx1"/>
              </a:solidFill>
              <a:latin typeface="Times New Roman" pitchFamily="18" charset="0"/>
              <a:cs typeface="Times New Roman" pitchFamily="18" charset="0"/>
            </a:rPr>
            <a:t>Поскольку конкурсный управляющий является представителем в деле, но не стороной, суд кассационной инстанции отклонил довод кассатора о ненадлежащем извещении о дате и времени судебного заседания  (выразившего в частности, </a:t>
          </a:r>
          <a:r>
            <a:rPr lang="ru-RU" sz="1400" b="1" u="sng" dirty="0" smtClean="0">
              <a:solidFill>
                <a:schemeClr val="tx1"/>
              </a:solidFill>
              <a:latin typeface="Times New Roman" pitchFamily="18" charset="0"/>
              <a:cs typeface="Times New Roman" pitchFamily="18" charset="0"/>
            </a:rPr>
            <a:t>по мнению кассатора в ненадлежащем извещении конкурсного управляющего</a:t>
          </a:r>
          <a:r>
            <a:rPr lang="ru-RU" sz="1400" b="1" dirty="0" smtClean="0">
              <a:solidFill>
                <a:schemeClr val="tx1"/>
              </a:solidFill>
              <a:latin typeface="Times New Roman" pitchFamily="18" charset="0"/>
              <a:cs typeface="Times New Roman" pitchFamily="18" charset="0"/>
            </a:rPr>
            <a:t>), как необоснованный при наличии доказательств извещения общества по адресу, указанному в ЕГРЮЛ.</a:t>
          </a:r>
          <a:endParaRPr lang="ru-RU" sz="1300" dirty="0" smtClean="0">
            <a:latin typeface="Times New Roman" pitchFamily="18" charset="0"/>
            <a:cs typeface="Times New Roman" pitchFamily="18" charset="0"/>
          </a:endParaRPr>
        </a:p>
      </dgm:t>
    </dgm:pt>
    <dgm:pt modelId="{4A09AA16-CA39-483D-9E22-D68BBAEECA6A}" type="parTrans" cxnId="{447B2AFE-5FF5-4033-8C9E-C1CD0E64114E}">
      <dgm:prSet/>
      <dgm:spPr/>
      <dgm:t>
        <a:bodyPr/>
        <a:lstStyle/>
        <a:p>
          <a:endParaRPr lang="ru-RU"/>
        </a:p>
      </dgm:t>
    </dgm:pt>
    <dgm:pt modelId="{99E5C50E-43BF-4D5C-8F80-F8F0215B8855}" type="sibTrans" cxnId="{447B2AFE-5FF5-4033-8C9E-C1CD0E64114E}">
      <dgm:prSet/>
      <dgm:spPr/>
      <dgm:t>
        <a:bodyPr/>
        <a:lstStyle/>
        <a:p>
          <a:endParaRPr lang="ru-RU"/>
        </a:p>
      </dgm:t>
    </dgm:pt>
    <dgm:pt modelId="{58FB864D-1E95-437E-86CE-9D91821D70E6}" type="pres">
      <dgm:prSet presAssocID="{5E7A05B5-C368-42A1-8AF1-8124B99C65D6}" presName="Name0" presStyleCnt="0">
        <dgm:presLayoutVars>
          <dgm:dir/>
          <dgm:animLvl val="lvl"/>
          <dgm:resizeHandles val="exact"/>
        </dgm:presLayoutVars>
      </dgm:prSet>
      <dgm:spPr/>
      <dgm:t>
        <a:bodyPr/>
        <a:lstStyle/>
        <a:p>
          <a:endParaRPr lang="ru-RU"/>
        </a:p>
      </dgm:t>
    </dgm:pt>
    <dgm:pt modelId="{42757D0C-6CE0-4B8D-9818-DA91BD6AF353}" type="pres">
      <dgm:prSet presAssocID="{7E9426EE-C064-4488-8833-3BB78957892D}" presName="boxAndChildren" presStyleCnt="0"/>
      <dgm:spPr/>
    </dgm:pt>
    <dgm:pt modelId="{A4EB2C45-27EF-446F-ACDF-B1814602486F}" type="pres">
      <dgm:prSet presAssocID="{7E9426EE-C064-4488-8833-3BB78957892D}" presName="parentTextBox" presStyleLbl="node1" presStyleIdx="0" presStyleCnt="2" custScaleY="81799" custLinFactNeighborX="18852" custLinFactNeighborY="-54"/>
      <dgm:spPr/>
      <dgm:t>
        <a:bodyPr/>
        <a:lstStyle/>
        <a:p>
          <a:endParaRPr lang="ru-RU"/>
        </a:p>
      </dgm:t>
    </dgm:pt>
    <dgm:pt modelId="{E0FBD178-111F-4D08-A1CA-65D2F222A7A6}" type="pres">
      <dgm:prSet presAssocID="{E2F8E5BA-D212-4153-BD80-6C84A3306974}" presName="sp" presStyleCnt="0"/>
      <dgm:spPr/>
    </dgm:pt>
    <dgm:pt modelId="{5041FDF8-B4D3-442E-B3B8-79D86EFC1EBE}" type="pres">
      <dgm:prSet presAssocID="{93934C61-1146-4F48-A82B-BAF82B5A7F68}" presName="arrowAndChildren" presStyleCnt="0"/>
      <dgm:spPr/>
    </dgm:pt>
    <dgm:pt modelId="{91B24CBD-406B-457A-8201-FBBDA38F7820}" type="pres">
      <dgm:prSet presAssocID="{93934C61-1146-4F48-A82B-BAF82B5A7F68}" presName="parentTextArrow" presStyleLbl="node1" presStyleIdx="1" presStyleCnt="2" custScaleY="26580" custLinFactNeighborY="-1336"/>
      <dgm:spPr/>
      <dgm:t>
        <a:bodyPr/>
        <a:lstStyle/>
        <a:p>
          <a:endParaRPr lang="ru-RU"/>
        </a:p>
      </dgm:t>
    </dgm:pt>
  </dgm:ptLst>
  <dgm:cxnLst>
    <dgm:cxn modelId="{4C1C0F5F-115F-491F-B427-B043A4DFCA5E}" type="presOf" srcId="{93934C61-1146-4F48-A82B-BAF82B5A7F68}" destId="{91B24CBD-406B-457A-8201-FBBDA38F7820}" srcOrd="0" destOrd="0" presId="urn:microsoft.com/office/officeart/2005/8/layout/process4"/>
    <dgm:cxn modelId="{447B2AFE-5FF5-4033-8C9E-C1CD0E64114E}" srcId="{5E7A05B5-C368-42A1-8AF1-8124B99C65D6}" destId="{7E9426EE-C064-4488-8833-3BB78957892D}" srcOrd="1" destOrd="0" parTransId="{4A09AA16-CA39-483D-9E22-D68BBAEECA6A}" sibTransId="{99E5C50E-43BF-4D5C-8F80-F8F0215B8855}"/>
    <dgm:cxn modelId="{63F3B142-95F5-41DC-AEFF-77F2345C30FE}" type="presOf" srcId="{5E7A05B5-C368-42A1-8AF1-8124B99C65D6}" destId="{58FB864D-1E95-437E-86CE-9D91821D70E6}" srcOrd="0" destOrd="0" presId="urn:microsoft.com/office/officeart/2005/8/layout/process4"/>
    <dgm:cxn modelId="{A69B6780-BEF6-4F1B-9143-A28A37A3863F}" type="presOf" srcId="{7E9426EE-C064-4488-8833-3BB78957892D}" destId="{A4EB2C45-27EF-446F-ACDF-B1814602486F}" srcOrd="0" destOrd="0" presId="urn:microsoft.com/office/officeart/2005/8/layout/process4"/>
    <dgm:cxn modelId="{2F0C5D0F-2593-4EAA-A3D8-B313BF46BCCD}" srcId="{5E7A05B5-C368-42A1-8AF1-8124B99C65D6}" destId="{93934C61-1146-4F48-A82B-BAF82B5A7F68}" srcOrd="0" destOrd="0" parTransId="{ED2DFD39-B0A7-415D-AE12-B49F519CB31E}" sibTransId="{E2F8E5BA-D212-4153-BD80-6C84A3306974}"/>
    <dgm:cxn modelId="{2D4FB67C-BAC6-48B0-A46D-996B1F78D456}" type="presParOf" srcId="{58FB864D-1E95-437E-86CE-9D91821D70E6}" destId="{42757D0C-6CE0-4B8D-9818-DA91BD6AF353}" srcOrd="0" destOrd="0" presId="urn:microsoft.com/office/officeart/2005/8/layout/process4"/>
    <dgm:cxn modelId="{BCFA8722-DF24-44CC-9690-FF9866658A47}" type="presParOf" srcId="{42757D0C-6CE0-4B8D-9818-DA91BD6AF353}" destId="{A4EB2C45-27EF-446F-ACDF-B1814602486F}" srcOrd="0" destOrd="0" presId="urn:microsoft.com/office/officeart/2005/8/layout/process4"/>
    <dgm:cxn modelId="{F6F18C5C-A4FE-48ED-B494-ADD8C67E8A27}" type="presParOf" srcId="{58FB864D-1E95-437E-86CE-9D91821D70E6}" destId="{E0FBD178-111F-4D08-A1CA-65D2F222A7A6}" srcOrd="1" destOrd="0" presId="urn:microsoft.com/office/officeart/2005/8/layout/process4"/>
    <dgm:cxn modelId="{6CB40C08-C87A-417F-A8D2-C9C470F4E5BA}" type="presParOf" srcId="{58FB864D-1E95-437E-86CE-9D91821D70E6}" destId="{5041FDF8-B4D3-442E-B3B8-79D86EFC1EBE}" srcOrd="2" destOrd="0" presId="urn:microsoft.com/office/officeart/2005/8/layout/process4"/>
    <dgm:cxn modelId="{08035B01-1F46-4408-AFFF-1C7C06B6D98D}" type="presParOf" srcId="{5041FDF8-B4D3-442E-B3B8-79D86EFC1EBE}" destId="{91B24CBD-406B-457A-8201-FBBDA38F782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7A05B5-C368-42A1-8AF1-8124B99C65D6}"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93934C61-1146-4F48-A82B-BAF82B5A7F68}">
      <dgm:prSet phldrT="[Текст]" custT="1"/>
      <dgm:spPr/>
      <dgm:t>
        <a:bodyPr/>
        <a:lstStyle/>
        <a:p>
          <a:r>
            <a:rPr lang="ru-RU" sz="1600" b="1" dirty="0" smtClean="0">
              <a:solidFill>
                <a:schemeClr val="tx1"/>
              </a:solidFill>
              <a:latin typeface="Times New Roman" pitchFamily="18" charset="0"/>
              <a:cs typeface="Times New Roman" pitchFamily="18" charset="0"/>
            </a:rPr>
            <a:t>Постановление Арбитражного суда Московского округа от 30.10.2017                                                                       по делу № А40-188948/2016</a:t>
          </a:r>
        </a:p>
        <a:p>
          <a:r>
            <a:rPr lang="ru-RU" sz="1400" b="1" dirty="0" smtClean="0">
              <a:solidFill>
                <a:schemeClr val="tx1"/>
              </a:solidFill>
              <a:latin typeface="Times New Roman" pitchFamily="18" charset="0"/>
              <a:cs typeface="Times New Roman" pitchFamily="18" charset="0"/>
            </a:rPr>
            <a:t>Дело рассмотрено в порядке упрощенного производства</a:t>
          </a:r>
        </a:p>
      </dgm:t>
    </dgm:pt>
    <dgm:pt modelId="{ED2DFD39-B0A7-415D-AE12-B49F519CB31E}" type="parTrans" cxnId="{2F0C5D0F-2593-4EAA-A3D8-B313BF46BCCD}">
      <dgm:prSet/>
      <dgm:spPr/>
      <dgm:t>
        <a:bodyPr/>
        <a:lstStyle/>
        <a:p>
          <a:endParaRPr lang="ru-RU"/>
        </a:p>
      </dgm:t>
    </dgm:pt>
    <dgm:pt modelId="{E2F8E5BA-D212-4153-BD80-6C84A3306974}" type="sibTrans" cxnId="{2F0C5D0F-2593-4EAA-A3D8-B313BF46BCCD}">
      <dgm:prSet/>
      <dgm:spPr/>
      <dgm:t>
        <a:bodyPr/>
        <a:lstStyle/>
        <a:p>
          <a:endParaRPr lang="ru-RU"/>
        </a:p>
      </dgm:t>
    </dgm:pt>
    <dgm:pt modelId="{7E9426EE-C064-4488-8833-3BB78957892D}">
      <dgm:prSet phldrT="[Текст]" custT="1"/>
      <dgm:spPr/>
      <dgm:t>
        <a:bodyPr/>
        <a:lstStyle/>
        <a:p>
          <a:r>
            <a:rPr lang="ru-RU" sz="1800" b="0" dirty="0" smtClean="0">
              <a:solidFill>
                <a:schemeClr val="tx1"/>
              </a:solidFill>
              <a:latin typeface="Times New Roman" pitchFamily="18" charset="0"/>
              <a:cs typeface="Times New Roman" pitchFamily="18" charset="0"/>
            </a:rPr>
            <a:t>По делу № А40-188948/2016  ответчик, не согласившись с решением суда первой инстанции обратился в Девятый арбитражный апелляционный суд с апелляционной жалобой, в которой указал, что </a:t>
          </a:r>
        </a:p>
        <a:p>
          <a:r>
            <a:rPr lang="ru-RU" sz="1800" b="0" dirty="0" smtClean="0">
              <a:solidFill>
                <a:schemeClr val="tx1"/>
              </a:solidFill>
              <a:latin typeface="Times New Roman" pitchFamily="18" charset="0"/>
              <a:cs typeface="Times New Roman" pitchFamily="18" charset="0"/>
            </a:rPr>
            <a:t>- в разделе «Электронное дело» при входе с использованием кода доступа, указанного в определении суда первой инстанции о принятии искового заявления к рассмотрению в порядке упрощенного производства, вместо материалов настоящего дела был ошибочно размещен файл с содержанием материалов другого дела и других лиц (в картотеке арбитражных дел на официальном сайте); </a:t>
          </a:r>
        </a:p>
        <a:p>
          <a:r>
            <a:rPr lang="ru-RU" sz="1800" b="0" dirty="0" smtClean="0">
              <a:solidFill>
                <a:schemeClr val="tx1"/>
              </a:solidFill>
              <a:latin typeface="Times New Roman" pitchFamily="18" charset="0"/>
              <a:cs typeface="Times New Roman" pitchFamily="18" charset="0"/>
            </a:rPr>
            <a:t>- поскольку у ответчика отсутствовал доступ к материалам настоящего дела в электронном виде, то ответчик не мог подготовить  и представить отзыв на исковое заявление в срок, установленный в определении суда первой инстанции о принятии искового заявления к рассмотрению в порядке упрощенного производства.</a:t>
          </a:r>
        </a:p>
        <a:p>
          <a:r>
            <a:rPr lang="ru-RU" sz="1800" b="0" dirty="0" smtClean="0">
              <a:solidFill>
                <a:schemeClr val="tx1"/>
              </a:solidFill>
              <a:latin typeface="Times New Roman" pitchFamily="18" charset="0"/>
              <a:cs typeface="Times New Roman" pitchFamily="18" charset="0"/>
            </a:rPr>
            <a:t>Ответчик обратился в канцелярию суда первой инстанции с ходатайством, в котором просил предоставить доступ в электронном виде к материалам именно настоящего дела и продлить  срок предоставления отзыва на исковое заявление. Однако данное ходатайство не было принято во внимание  - судом первой инстанции была вынесена резолютивная часть решения, а в последующем изготовлено мотивированное решение  по ходатайству стороны</a:t>
          </a:r>
        </a:p>
      </dgm:t>
    </dgm:pt>
    <dgm:pt modelId="{4A09AA16-CA39-483D-9E22-D68BBAEECA6A}" type="parTrans" cxnId="{447B2AFE-5FF5-4033-8C9E-C1CD0E64114E}">
      <dgm:prSet/>
      <dgm:spPr/>
      <dgm:t>
        <a:bodyPr/>
        <a:lstStyle/>
        <a:p>
          <a:endParaRPr lang="ru-RU"/>
        </a:p>
      </dgm:t>
    </dgm:pt>
    <dgm:pt modelId="{99E5C50E-43BF-4D5C-8F80-F8F0215B8855}" type="sibTrans" cxnId="{447B2AFE-5FF5-4033-8C9E-C1CD0E64114E}">
      <dgm:prSet/>
      <dgm:spPr/>
      <dgm:t>
        <a:bodyPr/>
        <a:lstStyle/>
        <a:p>
          <a:endParaRPr lang="ru-RU"/>
        </a:p>
      </dgm:t>
    </dgm:pt>
    <dgm:pt modelId="{58FB864D-1E95-437E-86CE-9D91821D70E6}" type="pres">
      <dgm:prSet presAssocID="{5E7A05B5-C368-42A1-8AF1-8124B99C65D6}" presName="Name0" presStyleCnt="0">
        <dgm:presLayoutVars>
          <dgm:dir/>
          <dgm:animLvl val="lvl"/>
          <dgm:resizeHandles val="exact"/>
        </dgm:presLayoutVars>
      </dgm:prSet>
      <dgm:spPr/>
      <dgm:t>
        <a:bodyPr/>
        <a:lstStyle/>
        <a:p>
          <a:endParaRPr lang="ru-RU"/>
        </a:p>
      </dgm:t>
    </dgm:pt>
    <dgm:pt modelId="{42757D0C-6CE0-4B8D-9818-DA91BD6AF353}" type="pres">
      <dgm:prSet presAssocID="{7E9426EE-C064-4488-8833-3BB78957892D}" presName="boxAndChildren" presStyleCnt="0"/>
      <dgm:spPr/>
    </dgm:pt>
    <dgm:pt modelId="{A4EB2C45-27EF-446F-ACDF-B1814602486F}" type="pres">
      <dgm:prSet presAssocID="{7E9426EE-C064-4488-8833-3BB78957892D}" presName="parentTextBox" presStyleLbl="node1" presStyleIdx="0" presStyleCnt="2" custScaleY="75466" custLinFactNeighborX="18852" custLinFactNeighborY="-54"/>
      <dgm:spPr/>
      <dgm:t>
        <a:bodyPr/>
        <a:lstStyle/>
        <a:p>
          <a:endParaRPr lang="ru-RU"/>
        </a:p>
      </dgm:t>
    </dgm:pt>
    <dgm:pt modelId="{E0FBD178-111F-4D08-A1CA-65D2F222A7A6}" type="pres">
      <dgm:prSet presAssocID="{E2F8E5BA-D212-4153-BD80-6C84A3306974}" presName="sp" presStyleCnt="0"/>
      <dgm:spPr/>
    </dgm:pt>
    <dgm:pt modelId="{5041FDF8-B4D3-442E-B3B8-79D86EFC1EBE}" type="pres">
      <dgm:prSet presAssocID="{93934C61-1146-4F48-A82B-BAF82B5A7F68}" presName="arrowAndChildren" presStyleCnt="0"/>
      <dgm:spPr/>
    </dgm:pt>
    <dgm:pt modelId="{91B24CBD-406B-457A-8201-FBBDA38F7820}" type="pres">
      <dgm:prSet presAssocID="{93934C61-1146-4F48-A82B-BAF82B5A7F68}" presName="parentTextArrow" presStyleLbl="node1" presStyleIdx="1" presStyleCnt="2" custScaleY="14253" custLinFactNeighborY="-23674"/>
      <dgm:spPr/>
      <dgm:t>
        <a:bodyPr/>
        <a:lstStyle/>
        <a:p>
          <a:endParaRPr lang="ru-RU"/>
        </a:p>
      </dgm:t>
    </dgm:pt>
  </dgm:ptLst>
  <dgm:cxnLst>
    <dgm:cxn modelId="{2DF168DB-DD24-4C66-AB02-45C1CAE1CCBA}" type="presOf" srcId="{93934C61-1146-4F48-A82B-BAF82B5A7F68}" destId="{91B24CBD-406B-457A-8201-FBBDA38F7820}" srcOrd="0" destOrd="0" presId="urn:microsoft.com/office/officeart/2005/8/layout/process4"/>
    <dgm:cxn modelId="{447B2AFE-5FF5-4033-8C9E-C1CD0E64114E}" srcId="{5E7A05B5-C368-42A1-8AF1-8124B99C65D6}" destId="{7E9426EE-C064-4488-8833-3BB78957892D}" srcOrd="1" destOrd="0" parTransId="{4A09AA16-CA39-483D-9E22-D68BBAEECA6A}" sibTransId="{99E5C50E-43BF-4D5C-8F80-F8F0215B8855}"/>
    <dgm:cxn modelId="{AF4331F6-D76D-4B02-A014-53A2904528F4}" type="presOf" srcId="{5E7A05B5-C368-42A1-8AF1-8124B99C65D6}" destId="{58FB864D-1E95-437E-86CE-9D91821D70E6}" srcOrd="0" destOrd="0" presId="urn:microsoft.com/office/officeart/2005/8/layout/process4"/>
    <dgm:cxn modelId="{2F0C5D0F-2593-4EAA-A3D8-B313BF46BCCD}" srcId="{5E7A05B5-C368-42A1-8AF1-8124B99C65D6}" destId="{93934C61-1146-4F48-A82B-BAF82B5A7F68}" srcOrd="0" destOrd="0" parTransId="{ED2DFD39-B0A7-415D-AE12-B49F519CB31E}" sibTransId="{E2F8E5BA-D212-4153-BD80-6C84A3306974}"/>
    <dgm:cxn modelId="{B28DD2BB-4BFE-45AD-8DCE-10D38BA86F81}" type="presOf" srcId="{7E9426EE-C064-4488-8833-3BB78957892D}" destId="{A4EB2C45-27EF-446F-ACDF-B1814602486F}" srcOrd="0" destOrd="0" presId="urn:microsoft.com/office/officeart/2005/8/layout/process4"/>
    <dgm:cxn modelId="{CA73AD77-4823-45F8-9E7C-846106BD948C}" type="presParOf" srcId="{58FB864D-1E95-437E-86CE-9D91821D70E6}" destId="{42757D0C-6CE0-4B8D-9818-DA91BD6AF353}" srcOrd="0" destOrd="0" presId="urn:microsoft.com/office/officeart/2005/8/layout/process4"/>
    <dgm:cxn modelId="{E1FF4FC2-4433-4F1A-A22B-35ABE717649D}" type="presParOf" srcId="{42757D0C-6CE0-4B8D-9818-DA91BD6AF353}" destId="{A4EB2C45-27EF-446F-ACDF-B1814602486F}" srcOrd="0" destOrd="0" presId="urn:microsoft.com/office/officeart/2005/8/layout/process4"/>
    <dgm:cxn modelId="{5149C12D-50CE-42BD-9A14-B44107F0F600}" type="presParOf" srcId="{58FB864D-1E95-437E-86CE-9D91821D70E6}" destId="{E0FBD178-111F-4D08-A1CA-65D2F222A7A6}" srcOrd="1" destOrd="0" presId="urn:microsoft.com/office/officeart/2005/8/layout/process4"/>
    <dgm:cxn modelId="{8EB12BDC-A02F-4EEB-8B14-DB7F6EDD6C25}" type="presParOf" srcId="{58FB864D-1E95-437E-86CE-9D91821D70E6}" destId="{5041FDF8-B4D3-442E-B3B8-79D86EFC1EBE}" srcOrd="2" destOrd="0" presId="urn:microsoft.com/office/officeart/2005/8/layout/process4"/>
    <dgm:cxn modelId="{1884356D-C38E-4B48-9B5C-27EB6AF47718}" type="presParOf" srcId="{5041FDF8-B4D3-442E-B3B8-79D86EFC1EBE}" destId="{91B24CBD-406B-457A-8201-FBBDA38F782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7A05B5-C368-42A1-8AF1-8124B99C65D6}"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93934C61-1146-4F48-A82B-BAF82B5A7F68}">
      <dgm:prSet phldrT="[Текст]" custT="1"/>
      <dgm:spPr/>
      <dgm:t>
        <a:bodyPr/>
        <a:lstStyle/>
        <a:p>
          <a:r>
            <a:rPr lang="ru-RU" sz="2000" b="1" dirty="0" smtClean="0">
              <a:solidFill>
                <a:schemeClr val="tx1"/>
              </a:solidFill>
              <a:latin typeface="Times New Roman" pitchFamily="18" charset="0"/>
              <a:cs typeface="Times New Roman" pitchFamily="18" charset="0"/>
            </a:rPr>
            <a:t>Постановление Арбитражного суда Московского округа от 30.10.2017                                                                       по делу № А40-188948/2016</a:t>
          </a:r>
        </a:p>
        <a:p>
          <a:r>
            <a:rPr lang="ru-RU" sz="2000" b="1" dirty="0" smtClean="0">
              <a:solidFill>
                <a:schemeClr val="tx1"/>
              </a:solidFill>
              <a:latin typeface="Times New Roman" pitchFamily="18" charset="0"/>
              <a:cs typeface="Times New Roman" pitchFamily="18" charset="0"/>
            </a:rPr>
            <a:t>Дело рассмотрено в порядке упрощенного производства</a:t>
          </a:r>
        </a:p>
      </dgm:t>
    </dgm:pt>
    <dgm:pt modelId="{ED2DFD39-B0A7-415D-AE12-B49F519CB31E}" type="parTrans" cxnId="{2F0C5D0F-2593-4EAA-A3D8-B313BF46BCCD}">
      <dgm:prSet/>
      <dgm:spPr/>
      <dgm:t>
        <a:bodyPr/>
        <a:lstStyle/>
        <a:p>
          <a:endParaRPr lang="ru-RU"/>
        </a:p>
      </dgm:t>
    </dgm:pt>
    <dgm:pt modelId="{E2F8E5BA-D212-4153-BD80-6C84A3306974}" type="sibTrans" cxnId="{2F0C5D0F-2593-4EAA-A3D8-B313BF46BCCD}">
      <dgm:prSet/>
      <dgm:spPr/>
      <dgm:t>
        <a:bodyPr/>
        <a:lstStyle/>
        <a:p>
          <a:endParaRPr lang="ru-RU"/>
        </a:p>
      </dgm:t>
    </dgm:pt>
    <dgm:pt modelId="{7E9426EE-C064-4488-8833-3BB78957892D}">
      <dgm:prSet phldrT="[Текст]" custT="1"/>
      <dgm:spPr/>
      <dgm:t>
        <a:bodyPr/>
        <a:lstStyle/>
        <a:p>
          <a:r>
            <a:rPr lang="ru-RU" sz="2400" b="0" dirty="0" smtClean="0">
              <a:solidFill>
                <a:schemeClr val="tx1"/>
              </a:solidFill>
              <a:latin typeface="Times New Roman" pitchFamily="18" charset="0"/>
              <a:cs typeface="Times New Roman" pitchFamily="18" charset="0"/>
            </a:rPr>
            <a:t>В рамках рассмотрения дела № А40-188948/2016  суд апелляционной инстанции принимая во внимание особенности рассмотрения дел в порядке упрощенного производства  (исходя из положений ч. 5 ст. 228 АПК дело, рассматривается в порядке упрощенного производства без вызова сторон, судебное разбирательство по правилам главы 19 АПК РФ не проводится), признав обоснованными доводы заявителя апелляционной жалобы (ответчика) вынес определение о </a:t>
          </a:r>
          <a:r>
            <a:rPr lang="ru-RU" sz="2400" b="1" i="1" u="sng" dirty="0" smtClean="0">
              <a:solidFill>
                <a:schemeClr val="tx1"/>
              </a:solidFill>
              <a:latin typeface="Times New Roman" pitchFamily="18" charset="0"/>
              <a:cs typeface="Times New Roman" pitchFamily="18" charset="0"/>
            </a:rPr>
            <a:t>переходе к рассмотрению дела по правилам, установленным АПК РФ для рассмотрения дела в суде первой инстанции .</a:t>
          </a:r>
        </a:p>
        <a:p>
          <a:endParaRPr lang="ru-RU" sz="1600" b="1" i="1" u="none" dirty="0" smtClean="0">
            <a:solidFill>
              <a:schemeClr val="tx1"/>
            </a:solidFill>
            <a:latin typeface="Times New Roman" pitchFamily="18" charset="0"/>
            <a:cs typeface="Times New Roman" pitchFamily="18" charset="0"/>
          </a:endParaRPr>
        </a:p>
      </dgm:t>
    </dgm:pt>
    <dgm:pt modelId="{4A09AA16-CA39-483D-9E22-D68BBAEECA6A}" type="parTrans" cxnId="{447B2AFE-5FF5-4033-8C9E-C1CD0E64114E}">
      <dgm:prSet/>
      <dgm:spPr/>
      <dgm:t>
        <a:bodyPr/>
        <a:lstStyle/>
        <a:p>
          <a:endParaRPr lang="ru-RU"/>
        </a:p>
      </dgm:t>
    </dgm:pt>
    <dgm:pt modelId="{99E5C50E-43BF-4D5C-8F80-F8F0215B8855}" type="sibTrans" cxnId="{447B2AFE-5FF5-4033-8C9E-C1CD0E64114E}">
      <dgm:prSet/>
      <dgm:spPr/>
      <dgm:t>
        <a:bodyPr/>
        <a:lstStyle/>
        <a:p>
          <a:endParaRPr lang="ru-RU"/>
        </a:p>
      </dgm:t>
    </dgm:pt>
    <dgm:pt modelId="{58FB864D-1E95-437E-86CE-9D91821D70E6}" type="pres">
      <dgm:prSet presAssocID="{5E7A05B5-C368-42A1-8AF1-8124B99C65D6}" presName="Name0" presStyleCnt="0">
        <dgm:presLayoutVars>
          <dgm:dir/>
          <dgm:animLvl val="lvl"/>
          <dgm:resizeHandles val="exact"/>
        </dgm:presLayoutVars>
      </dgm:prSet>
      <dgm:spPr/>
      <dgm:t>
        <a:bodyPr/>
        <a:lstStyle/>
        <a:p>
          <a:endParaRPr lang="ru-RU"/>
        </a:p>
      </dgm:t>
    </dgm:pt>
    <dgm:pt modelId="{42757D0C-6CE0-4B8D-9818-DA91BD6AF353}" type="pres">
      <dgm:prSet presAssocID="{7E9426EE-C064-4488-8833-3BB78957892D}" presName="boxAndChildren" presStyleCnt="0"/>
      <dgm:spPr/>
    </dgm:pt>
    <dgm:pt modelId="{A4EB2C45-27EF-446F-ACDF-B1814602486F}" type="pres">
      <dgm:prSet presAssocID="{7E9426EE-C064-4488-8833-3BB78957892D}" presName="parentTextBox" presStyleLbl="node1" presStyleIdx="0" presStyleCnt="2" custScaleY="66262" custLinFactNeighborX="2459" custLinFactNeighborY="485"/>
      <dgm:spPr/>
      <dgm:t>
        <a:bodyPr/>
        <a:lstStyle/>
        <a:p>
          <a:endParaRPr lang="ru-RU"/>
        </a:p>
      </dgm:t>
    </dgm:pt>
    <dgm:pt modelId="{E0FBD178-111F-4D08-A1CA-65D2F222A7A6}" type="pres">
      <dgm:prSet presAssocID="{E2F8E5BA-D212-4153-BD80-6C84A3306974}" presName="sp" presStyleCnt="0"/>
      <dgm:spPr/>
    </dgm:pt>
    <dgm:pt modelId="{5041FDF8-B4D3-442E-B3B8-79D86EFC1EBE}" type="pres">
      <dgm:prSet presAssocID="{93934C61-1146-4F48-A82B-BAF82B5A7F68}" presName="arrowAndChildren" presStyleCnt="0"/>
      <dgm:spPr/>
    </dgm:pt>
    <dgm:pt modelId="{91B24CBD-406B-457A-8201-FBBDA38F7820}" type="pres">
      <dgm:prSet presAssocID="{93934C61-1146-4F48-A82B-BAF82B5A7F68}" presName="parentTextArrow" presStyleLbl="node1" presStyleIdx="1" presStyleCnt="2" custScaleY="23265" custLinFactNeighborY="-23674"/>
      <dgm:spPr/>
      <dgm:t>
        <a:bodyPr/>
        <a:lstStyle/>
        <a:p>
          <a:endParaRPr lang="ru-RU"/>
        </a:p>
      </dgm:t>
    </dgm:pt>
  </dgm:ptLst>
  <dgm:cxnLst>
    <dgm:cxn modelId="{447B2AFE-5FF5-4033-8C9E-C1CD0E64114E}" srcId="{5E7A05B5-C368-42A1-8AF1-8124B99C65D6}" destId="{7E9426EE-C064-4488-8833-3BB78957892D}" srcOrd="1" destOrd="0" parTransId="{4A09AA16-CA39-483D-9E22-D68BBAEECA6A}" sibTransId="{99E5C50E-43BF-4D5C-8F80-F8F0215B8855}"/>
    <dgm:cxn modelId="{2F0C5D0F-2593-4EAA-A3D8-B313BF46BCCD}" srcId="{5E7A05B5-C368-42A1-8AF1-8124B99C65D6}" destId="{93934C61-1146-4F48-A82B-BAF82B5A7F68}" srcOrd="0" destOrd="0" parTransId="{ED2DFD39-B0A7-415D-AE12-B49F519CB31E}" sibTransId="{E2F8E5BA-D212-4153-BD80-6C84A3306974}"/>
    <dgm:cxn modelId="{76DA6C27-C219-4142-8408-69C2D5976DDE}" type="presOf" srcId="{5E7A05B5-C368-42A1-8AF1-8124B99C65D6}" destId="{58FB864D-1E95-437E-86CE-9D91821D70E6}" srcOrd="0" destOrd="0" presId="urn:microsoft.com/office/officeart/2005/8/layout/process4"/>
    <dgm:cxn modelId="{1BE36AD3-13F8-4E45-BC1B-689E72C17FC7}" type="presOf" srcId="{7E9426EE-C064-4488-8833-3BB78957892D}" destId="{A4EB2C45-27EF-446F-ACDF-B1814602486F}" srcOrd="0" destOrd="0" presId="urn:microsoft.com/office/officeart/2005/8/layout/process4"/>
    <dgm:cxn modelId="{3D1E7145-8B37-4831-94D2-3161FB74D2E2}" type="presOf" srcId="{93934C61-1146-4F48-A82B-BAF82B5A7F68}" destId="{91B24CBD-406B-457A-8201-FBBDA38F7820}" srcOrd="0" destOrd="0" presId="urn:microsoft.com/office/officeart/2005/8/layout/process4"/>
    <dgm:cxn modelId="{AECD9C35-76BB-4B7D-B618-C3D88FE65A93}" type="presParOf" srcId="{58FB864D-1E95-437E-86CE-9D91821D70E6}" destId="{42757D0C-6CE0-4B8D-9818-DA91BD6AF353}" srcOrd="0" destOrd="0" presId="urn:microsoft.com/office/officeart/2005/8/layout/process4"/>
    <dgm:cxn modelId="{61307046-76BD-447D-A077-DDAEF9B81767}" type="presParOf" srcId="{42757D0C-6CE0-4B8D-9818-DA91BD6AF353}" destId="{A4EB2C45-27EF-446F-ACDF-B1814602486F}" srcOrd="0" destOrd="0" presId="urn:microsoft.com/office/officeart/2005/8/layout/process4"/>
    <dgm:cxn modelId="{753124BE-1698-406B-A0AB-A6F6BDA53D32}" type="presParOf" srcId="{58FB864D-1E95-437E-86CE-9D91821D70E6}" destId="{E0FBD178-111F-4D08-A1CA-65D2F222A7A6}" srcOrd="1" destOrd="0" presId="urn:microsoft.com/office/officeart/2005/8/layout/process4"/>
    <dgm:cxn modelId="{414838CC-62C4-4380-8E07-5E44B3426060}" type="presParOf" srcId="{58FB864D-1E95-437E-86CE-9D91821D70E6}" destId="{5041FDF8-B4D3-442E-B3B8-79D86EFC1EBE}" srcOrd="2" destOrd="0" presId="urn:microsoft.com/office/officeart/2005/8/layout/process4"/>
    <dgm:cxn modelId="{C3613165-B59B-4E06-85F6-3102211D24D0}" type="presParOf" srcId="{5041FDF8-B4D3-442E-B3B8-79D86EFC1EBE}" destId="{91B24CBD-406B-457A-8201-FBBDA38F782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B2C45-27EF-446F-ACDF-B1814602486F}">
      <dsp:nvSpPr>
        <dsp:cNvPr id="0" name=""/>
        <dsp:cNvSpPr/>
      </dsp:nvSpPr>
      <dsp:spPr>
        <a:xfrm>
          <a:off x="0" y="2733676"/>
          <a:ext cx="8784976" cy="35310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endParaRPr lang="ru-RU" sz="1000" b="1" kern="1200" dirty="0" smtClean="0">
            <a:solidFill>
              <a:schemeClr val="tx1"/>
            </a:solidFill>
            <a:latin typeface="Times New Roman" pitchFamily="18" charset="0"/>
            <a:cs typeface="Times New Roman" pitchFamily="18" charset="0"/>
          </a:endParaRPr>
        </a:p>
        <a:p>
          <a:pPr lvl="0" algn="ctr" defTabSz="444500">
            <a:lnSpc>
              <a:spcPct val="90000"/>
            </a:lnSpc>
            <a:spcBef>
              <a:spcPct val="0"/>
            </a:spcBef>
            <a:spcAft>
              <a:spcPct val="35000"/>
            </a:spcAft>
          </a:pPr>
          <a:r>
            <a:rPr lang="ru-RU" sz="1600" b="1" kern="1200" dirty="0" err="1" smtClean="0">
              <a:solidFill>
                <a:schemeClr val="tx1"/>
              </a:solidFill>
              <a:latin typeface="Times New Roman" pitchFamily="18" charset="0"/>
              <a:cs typeface="Times New Roman" pitchFamily="18" charset="0"/>
            </a:rPr>
            <a:t>Роскомнадзор</a:t>
          </a:r>
          <a:r>
            <a:rPr lang="ru-RU" sz="1600" b="1" kern="1200" dirty="0" smtClean="0">
              <a:solidFill>
                <a:schemeClr val="tx1"/>
              </a:solidFill>
              <a:latin typeface="Times New Roman" pitchFamily="18" charset="0"/>
              <a:cs typeface="Times New Roman" pitchFamily="18" charset="0"/>
            </a:rPr>
            <a:t> в рассматриваемых правоотношениях не является стороной обязательства и контрагентом должника, поскольку выступает в роли государственного органа, уполномоченного на взыскание с пользователя обязательных платежей за фактическое использование радиочастотного спектра на основании выданного ему разрешения (лицензии).</a:t>
          </a:r>
        </a:p>
        <a:p>
          <a:pPr lvl="0" algn="ctr" defTabSz="4445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Ежегодная плата за использование в Российской Федерации радиочастотного спектра установлена обществу нормативно с учетом обязательного характера рассматриваемого платежа, поступающего в доход федерального бюджета, ее размер рассчитан индивидуально в соответствии с Правилами и Методикой, отражен и зафиксирован в выданном ему разрешении.</a:t>
          </a:r>
        </a:p>
        <a:p>
          <a:pPr lvl="0" algn="ctr" defTabSz="4445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Требование заявителя основано на взыскании обязательного неналогового платежа, подлежащего уплате в федеральный бюджет в силу возникшей у общества как пользователя радиочастотным спектром публично-правовой обязанности, установленной законом, в связи с чем подлежало рассмотрению на основании пункта 3 статьи 229.2 АПК РФ.</a:t>
          </a:r>
        </a:p>
      </dsp:txBody>
      <dsp:txXfrm>
        <a:off x="0" y="2733676"/>
        <a:ext cx="8784976" cy="3531019"/>
      </dsp:txXfrm>
    </dsp:sp>
    <dsp:sp modelId="{91B24CBD-406B-457A-8201-FBBDA38F7820}">
      <dsp:nvSpPr>
        <dsp:cNvPr id="0" name=""/>
        <dsp:cNvSpPr/>
      </dsp:nvSpPr>
      <dsp:spPr>
        <a:xfrm rot="10800000">
          <a:off x="0" y="0"/>
          <a:ext cx="8784976" cy="279544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cs typeface="Times New Roman" pitchFamily="18" charset="0"/>
            </a:rPr>
            <a:t>Определение Верховного Суда РФ от 18.12.2017  № 305-ЭС17-14972 по делу № А40-66842/2017</a:t>
          </a:r>
        </a:p>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cs typeface="Times New Roman" pitchFamily="18" charset="0"/>
            </a:rPr>
            <a:t>определением возвращено заявление о выдаче судебного приказа на взыскание ежегодной платы за использование радиочастотного спектра, поскольку не представлены документы, подтверждающие обоснованность требования взыскателя.</a:t>
          </a:r>
          <a:endParaRPr lang="ru-RU" sz="1600" kern="1200" dirty="0">
            <a:solidFill>
              <a:schemeClr val="tx1"/>
            </a:solidFill>
            <a:latin typeface="Times New Roman" pitchFamily="18" charset="0"/>
            <a:cs typeface="Times New Roman" pitchFamily="18" charset="0"/>
          </a:endParaRPr>
        </a:p>
      </dsp:txBody>
      <dsp:txXfrm rot="10800000">
        <a:off x="0" y="0"/>
        <a:ext cx="8784976" cy="1816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B2C45-27EF-446F-ACDF-B1814602486F}">
      <dsp:nvSpPr>
        <dsp:cNvPr id="0" name=""/>
        <dsp:cNvSpPr/>
      </dsp:nvSpPr>
      <dsp:spPr>
        <a:xfrm>
          <a:off x="0" y="2033111"/>
          <a:ext cx="8784976" cy="4228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Принимая во внимание доводы кассационной жалобы, суд кассационной инстанции обратил внимание на следующее:</a:t>
          </a:r>
        </a:p>
        <a:p>
          <a:pPr lvl="0" algn="ctr" defTabSz="6223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1). В силу п.п.1, 2 ст.53, п.2 ст. 54 ГК РФ гражданин, исполняющий функции единоличного исполнительного органа организации ответчика по делу, не может считаться неосведомленным о судебном споре, если данная организация, которую он возглавляет, признана судом надлежащим образом извещенной о времени и месте рассмотрения дела, в том числе ввиду получения судебных актов по адресу его местонахождения (Определение Верховного Суда РФ от 19.01.2016 № 305-ЭС14-6072 по делу № А40-138793/2010).</a:t>
          </a:r>
        </a:p>
        <a:p>
          <a:pPr lvl="0" algn="ctr" defTabSz="6223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2). В соответствии с п. 1 ст. 129 Федерального закона от 26.10.2002 № 127-ФЗ «О несостоятельности (банкротстве)» с даты утверждения конкурсного управляющего до даты прекращения производства по делу о банкротстве или заключения мирового соглашения, или отстранения конкурсного управляющего он осуществляет полномочия руководителя должника и иных органов управления должника. При этом смена руководителя юридического лица не является основанием для возникновения у суда, рассматривающего спор с участием этого юридического лица, обязанности по информированию о начавшемся судебном процессе (направление копии определения о принятии искового заявления к рассмотрению в порядке упрощенного производства) лично руководителя. </a:t>
          </a:r>
        </a:p>
        <a:p>
          <a:pPr lvl="0" algn="ctr" defTabSz="6223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Поскольку конкурсный управляющий является представителем в деле, но не стороной, суд кассационной инстанции отклонил довод кассатора о ненадлежащем извещении о дате и времени судебного заседания  (выразившего в частности, </a:t>
          </a:r>
          <a:r>
            <a:rPr lang="ru-RU" sz="1400" b="1" u="sng" kern="1200" dirty="0" smtClean="0">
              <a:solidFill>
                <a:schemeClr val="tx1"/>
              </a:solidFill>
              <a:latin typeface="Times New Roman" pitchFamily="18" charset="0"/>
              <a:cs typeface="Times New Roman" pitchFamily="18" charset="0"/>
            </a:rPr>
            <a:t>по мнению кассатора в ненадлежащем извещении конкурсного управляющего</a:t>
          </a:r>
          <a:r>
            <a:rPr lang="ru-RU" sz="1400" b="1" kern="1200" dirty="0" smtClean="0">
              <a:solidFill>
                <a:schemeClr val="tx1"/>
              </a:solidFill>
              <a:latin typeface="Times New Roman" pitchFamily="18" charset="0"/>
              <a:cs typeface="Times New Roman" pitchFamily="18" charset="0"/>
            </a:rPr>
            <a:t>), как необоснованный при наличии доказательств извещения общества по адресу, указанному в ЕГРЮЛ.</a:t>
          </a:r>
          <a:endParaRPr lang="ru-RU" sz="1300" kern="1200" dirty="0" smtClean="0">
            <a:latin typeface="Times New Roman" pitchFamily="18" charset="0"/>
            <a:cs typeface="Times New Roman" pitchFamily="18" charset="0"/>
          </a:endParaRPr>
        </a:p>
      </dsp:txBody>
      <dsp:txXfrm>
        <a:off x="0" y="2033111"/>
        <a:ext cx="8784976" cy="4228679"/>
      </dsp:txXfrm>
    </dsp:sp>
    <dsp:sp modelId="{91B24CBD-406B-457A-8201-FBBDA38F7820}">
      <dsp:nvSpPr>
        <dsp:cNvPr id="0" name=""/>
        <dsp:cNvSpPr/>
      </dsp:nvSpPr>
      <dsp:spPr>
        <a:xfrm rot="10800000">
          <a:off x="0" y="0"/>
          <a:ext cx="8784976" cy="2113333"/>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Постановление Арбитражного суда Московского округа от 09.10.2017                                                                       по делу № А40-203953/2016</a:t>
          </a:r>
        </a:p>
        <a:p>
          <a:pPr lvl="0" algn="ctr" defTabSz="6223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Дело рассмотрено в порядке упрощенного производства</a:t>
          </a:r>
        </a:p>
        <a:p>
          <a:pPr lvl="0" algn="ctr" defTabSz="6223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Определением суда апелляционной инстанции возвращена апелляционная жалоба в связи с пропуском срока на ее подачу и отказом в восстановлении пропущенного срока</a:t>
          </a:r>
        </a:p>
        <a:p>
          <a:pPr lvl="0" algn="ctr" defTabSz="6223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Судом кассационной инстанции определение суда апелляционной инстанции оставлено без изменения</a:t>
          </a:r>
          <a:endParaRPr lang="ru-RU" sz="1400" kern="1200" dirty="0">
            <a:solidFill>
              <a:schemeClr val="tx1"/>
            </a:solidFill>
            <a:latin typeface="Times New Roman" pitchFamily="18" charset="0"/>
            <a:cs typeface="Times New Roman" pitchFamily="18" charset="0"/>
          </a:endParaRPr>
        </a:p>
      </dsp:txBody>
      <dsp:txXfrm rot="10800000">
        <a:off x="0" y="0"/>
        <a:ext cx="8784976" cy="13731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B2C45-27EF-446F-ACDF-B1814602486F}">
      <dsp:nvSpPr>
        <dsp:cNvPr id="0" name=""/>
        <dsp:cNvSpPr/>
      </dsp:nvSpPr>
      <dsp:spPr>
        <a:xfrm>
          <a:off x="0" y="1406454"/>
          <a:ext cx="8784976" cy="47230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b="0" kern="1200" dirty="0" smtClean="0">
              <a:solidFill>
                <a:schemeClr val="tx1"/>
              </a:solidFill>
              <a:latin typeface="Times New Roman" pitchFamily="18" charset="0"/>
              <a:cs typeface="Times New Roman" pitchFamily="18" charset="0"/>
            </a:rPr>
            <a:t>По делу № А40-188948/2016  ответчик, не согласившись с решением суда первой инстанции обратился в Девятый арбитражный апелляционный суд с апелляционной жалобой, в которой указал, что </a:t>
          </a:r>
        </a:p>
        <a:p>
          <a:pPr lvl="0" algn="ctr" defTabSz="800100">
            <a:lnSpc>
              <a:spcPct val="90000"/>
            </a:lnSpc>
            <a:spcBef>
              <a:spcPct val="0"/>
            </a:spcBef>
            <a:spcAft>
              <a:spcPct val="35000"/>
            </a:spcAft>
          </a:pPr>
          <a:r>
            <a:rPr lang="ru-RU" sz="1800" b="0" kern="1200" dirty="0" smtClean="0">
              <a:solidFill>
                <a:schemeClr val="tx1"/>
              </a:solidFill>
              <a:latin typeface="Times New Roman" pitchFamily="18" charset="0"/>
              <a:cs typeface="Times New Roman" pitchFamily="18" charset="0"/>
            </a:rPr>
            <a:t>- в разделе «Электронное дело» при входе с использованием кода доступа, указанного в определении суда первой инстанции о принятии искового заявления к рассмотрению в порядке упрощенного производства, вместо материалов настоящего дела был ошибочно размещен файл с содержанием материалов другого дела и других лиц (в картотеке арбитражных дел на официальном сайте); </a:t>
          </a:r>
        </a:p>
        <a:p>
          <a:pPr lvl="0" algn="ctr" defTabSz="800100">
            <a:lnSpc>
              <a:spcPct val="90000"/>
            </a:lnSpc>
            <a:spcBef>
              <a:spcPct val="0"/>
            </a:spcBef>
            <a:spcAft>
              <a:spcPct val="35000"/>
            </a:spcAft>
          </a:pPr>
          <a:r>
            <a:rPr lang="ru-RU" sz="1800" b="0" kern="1200" dirty="0" smtClean="0">
              <a:solidFill>
                <a:schemeClr val="tx1"/>
              </a:solidFill>
              <a:latin typeface="Times New Roman" pitchFamily="18" charset="0"/>
              <a:cs typeface="Times New Roman" pitchFamily="18" charset="0"/>
            </a:rPr>
            <a:t>- поскольку у ответчика отсутствовал доступ к материалам настоящего дела в электронном виде, то ответчик не мог подготовить  и представить отзыв на исковое заявление в срок, установленный в определении суда первой инстанции о принятии искового заявления к рассмотрению в порядке упрощенного производства.</a:t>
          </a:r>
        </a:p>
        <a:p>
          <a:pPr lvl="0" algn="ctr" defTabSz="800100">
            <a:lnSpc>
              <a:spcPct val="90000"/>
            </a:lnSpc>
            <a:spcBef>
              <a:spcPct val="0"/>
            </a:spcBef>
            <a:spcAft>
              <a:spcPct val="35000"/>
            </a:spcAft>
          </a:pPr>
          <a:r>
            <a:rPr lang="ru-RU" sz="1800" b="0" kern="1200" dirty="0" smtClean="0">
              <a:solidFill>
                <a:schemeClr val="tx1"/>
              </a:solidFill>
              <a:latin typeface="Times New Roman" pitchFamily="18" charset="0"/>
              <a:cs typeface="Times New Roman" pitchFamily="18" charset="0"/>
            </a:rPr>
            <a:t>Ответчик обратился в канцелярию суда первой инстанции с ходатайством, в котором просил предоставить доступ в электронном виде к материалам именно настоящего дела и продлить  срок предоставления отзыва на исковое заявление. Однако данное ходатайство не было принято во внимание  - судом первой инстанции была вынесена резолютивная часть решения, а в последующем изготовлено мотивированное решение  по ходатайству стороны</a:t>
          </a:r>
        </a:p>
      </dsp:txBody>
      <dsp:txXfrm>
        <a:off x="0" y="1406454"/>
        <a:ext cx="8784976" cy="4723098"/>
      </dsp:txXfrm>
    </dsp:sp>
    <dsp:sp modelId="{91B24CBD-406B-457A-8201-FBBDA38F7820}">
      <dsp:nvSpPr>
        <dsp:cNvPr id="0" name=""/>
        <dsp:cNvSpPr/>
      </dsp:nvSpPr>
      <dsp:spPr>
        <a:xfrm rot="10800000">
          <a:off x="0" y="0"/>
          <a:ext cx="8784976" cy="137195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Постановление Арбитражного суда Московского округа от 30.10.2017                                                                       по делу № А40-188948/2016</a:t>
          </a:r>
        </a:p>
        <a:p>
          <a:pPr lvl="0" algn="ctr" defTabSz="7112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Дело рассмотрено в порядке упрощенного производства</a:t>
          </a:r>
        </a:p>
      </dsp:txBody>
      <dsp:txXfrm rot="10800000">
        <a:off x="0" y="0"/>
        <a:ext cx="8784976" cy="8914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B2C45-27EF-446F-ACDF-B1814602486F}">
      <dsp:nvSpPr>
        <dsp:cNvPr id="0" name=""/>
        <dsp:cNvSpPr/>
      </dsp:nvSpPr>
      <dsp:spPr>
        <a:xfrm>
          <a:off x="0" y="2137906"/>
          <a:ext cx="8784976" cy="41267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ru-RU" sz="2400" b="0" kern="1200" dirty="0" smtClean="0">
              <a:solidFill>
                <a:schemeClr val="tx1"/>
              </a:solidFill>
              <a:latin typeface="Times New Roman" pitchFamily="18" charset="0"/>
              <a:cs typeface="Times New Roman" pitchFamily="18" charset="0"/>
            </a:rPr>
            <a:t>В рамках рассмотрения дела № А40-188948/2016  суд апелляционной инстанции принимая во внимание особенности рассмотрения дел в порядке упрощенного производства  (исходя из положений ч. 5 ст. 228 АПК дело, рассматривается в порядке упрощенного производства без вызова сторон, судебное разбирательство по правилам главы 19 АПК РФ не проводится), признав обоснованными доводы заявителя апелляционной жалобы (ответчика) вынес определение о </a:t>
          </a:r>
          <a:r>
            <a:rPr lang="ru-RU" sz="2400" b="1" i="1" u="sng" kern="1200" dirty="0" smtClean="0">
              <a:solidFill>
                <a:schemeClr val="tx1"/>
              </a:solidFill>
              <a:latin typeface="Times New Roman" pitchFamily="18" charset="0"/>
              <a:cs typeface="Times New Roman" pitchFamily="18" charset="0"/>
            </a:rPr>
            <a:t>переходе к рассмотрению дела по правилам, установленным АПК РФ для рассмотрения дела в суде первой инстанции .</a:t>
          </a:r>
        </a:p>
        <a:p>
          <a:pPr lvl="0" algn="ctr" defTabSz="1066800">
            <a:lnSpc>
              <a:spcPct val="90000"/>
            </a:lnSpc>
            <a:spcBef>
              <a:spcPct val="0"/>
            </a:spcBef>
            <a:spcAft>
              <a:spcPct val="35000"/>
            </a:spcAft>
          </a:pPr>
          <a:endParaRPr lang="ru-RU" sz="1600" b="1" i="1" u="none" kern="1200" dirty="0" smtClean="0">
            <a:solidFill>
              <a:schemeClr val="tx1"/>
            </a:solidFill>
            <a:latin typeface="Times New Roman" pitchFamily="18" charset="0"/>
            <a:cs typeface="Times New Roman" pitchFamily="18" charset="0"/>
          </a:endParaRPr>
        </a:p>
      </dsp:txBody>
      <dsp:txXfrm>
        <a:off x="0" y="2137906"/>
        <a:ext cx="8784976" cy="4126789"/>
      </dsp:txXfrm>
    </dsp:sp>
    <dsp:sp modelId="{91B24CBD-406B-457A-8201-FBBDA38F7820}">
      <dsp:nvSpPr>
        <dsp:cNvPr id="0" name=""/>
        <dsp:cNvSpPr/>
      </dsp:nvSpPr>
      <dsp:spPr>
        <a:xfrm rot="10800000">
          <a:off x="0" y="0"/>
          <a:ext cx="8784976" cy="222847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cs typeface="Times New Roman" pitchFamily="18" charset="0"/>
            </a:rPr>
            <a:t>Постановление Арбитражного суда Московского округа от 30.10.2017                                                                       по делу № А40-188948/2016</a:t>
          </a:r>
        </a:p>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cs typeface="Times New Roman" pitchFamily="18" charset="0"/>
            </a:rPr>
            <a:t>Дело рассмотрено в порядке упрощенного производства</a:t>
          </a:r>
        </a:p>
      </dsp:txBody>
      <dsp:txXfrm rot="10800000">
        <a:off x="0" y="0"/>
        <a:ext cx="8784976" cy="144799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C0985AA-C733-6644-8B17-CCDC3D021B48}" type="datetimeFigureOut">
              <a:rPr lang="ru-RU" smtClean="0"/>
              <a:t>14.06.2018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AE6174E-ED7D-0749-9FD6-D6FCAA703C1E}" type="slidenum">
              <a:rPr lang="ru-RU" smtClean="0"/>
              <a:t>‹#›</a:t>
            </a:fld>
            <a:endParaRPr lang="ru-RU" dirty="0"/>
          </a:p>
        </p:txBody>
      </p:sp>
      <p:pic>
        <p:nvPicPr>
          <p:cNvPr id="7" name="Изображение 6" descr="ЮСС_обложка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5070" cy="6858000"/>
          </a:xfrm>
          <a:prstGeom prst="rect">
            <a:avLst/>
          </a:prstGeom>
        </p:spPr>
      </p:pic>
    </p:spTree>
    <p:extLst>
      <p:ext uri="{BB962C8B-B14F-4D97-AF65-F5344CB8AC3E}">
        <p14:creationId xmlns:p14="http://schemas.microsoft.com/office/powerpoint/2010/main" val="215916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C0985AA-C733-6644-8B17-CCDC3D021B48}" type="datetimeFigureOut">
              <a:rPr lang="ru-RU" smtClean="0"/>
              <a:t>14.06.2018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AE6174E-ED7D-0749-9FD6-D6FCAA703C1E}" type="slidenum">
              <a:rPr lang="ru-RU" smtClean="0"/>
              <a:t>‹#›</a:t>
            </a:fld>
            <a:endParaRPr lang="ru-RU" dirty="0"/>
          </a:p>
        </p:txBody>
      </p:sp>
    </p:spTree>
    <p:extLst>
      <p:ext uri="{BB962C8B-B14F-4D97-AF65-F5344CB8AC3E}">
        <p14:creationId xmlns:p14="http://schemas.microsoft.com/office/powerpoint/2010/main" val="1794181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smtClean="0"/>
              <a:t>Образец заголовка</a:t>
            </a:r>
            <a:endParaRPr lang="ru-RU" dirty="0"/>
          </a:p>
        </p:txBody>
      </p:sp>
      <p:sp>
        <p:nvSpPr>
          <p:cNvPr id="3" name="Содержимое 2"/>
          <p:cNvSpPr>
            <a:spLocks noGrp="1"/>
          </p:cNvSpPr>
          <p:nvPr>
            <p:ph idx="1"/>
          </p:nvPr>
        </p:nvSpPr>
        <p:spPr>
          <a:xfrm>
            <a:off x="457200" y="1538941"/>
            <a:ext cx="8229600" cy="42582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Прямоугольник 3"/>
          <p:cNvSpPr/>
          <p:nvPr userDrawn="1"/>
        </p:nvSpPr>
        <p:spPr>
          <a:xfrm>
            <a:off x="457200" y="6574118"/>
            <a:ext cx="8686799" cy="283882"/>
          </a:xfrm>
          <a:prstGeom prst="rect">
            <a:avLst/>
          </a:prstGeom>
          <a:solidFill>
            <a:srgbClr val="2B652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8" name="Прямоугольник 7"/>
          <p:cNvSpPr/>
          <p:nvPr userDrawn="1"/>
        </p:nvSpPr>
        <p:spPr>
          <a:xfrm>
            <a:off x="-1" y="6574118"/>
            <a:ext cx="457201" cy="283882"/>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6" name="Прямоугольник 5"/>
          <p:cNvSpPr/>
          <p:nvPr userDrawn="1"/>
        </p:nvSpPr>
        <p:spPr>
          <a:xfrm>
            <a:off x="700652" y="6581001"/>
            <a:ext cx="8086769" cy="276999"/>
          </a:xfrm>
          <a:prstGeom prst="rect">
            <a:avLst/>
          </a:prstGeom>
        </p:spPr>
        <p:txBody>
          <a:bodyPr wrap="none">
            <a:spAutoFit/>
          </a:bodyPr>
          <a:lstStyle/>
          <a:p>
            <a:r>
              <a:rPr lang="ru-RU" sz="1200" dirty="0" smtClean="0">
                <a:solidFill>
                  <a:schemeClr val="bg1"/>
                </a:solidFill>
              </a:rPr>
              <a:t>СУДЬИ</a:t>
            </a:r>
            <a:r>
              <a:rPr lang="ru-RU" sz="1200" baseline="0" dirty="0" smtClean="0">
                <a:solidFill>
                  <a:schemeClr val="bg1"/>
                </a:solidFill>
              </a:rPr>
              <a:t> ДЛЯ ЮРИСТОВ. ОНЛАЙН-КОНФЕРЕНЦИЯ СИСТЕМЫ ЮРИСТ                                                                        </a:t>
            </a:r>
            <a:r>
              <a:rPr lang="ru-RU" sz="1200" dirty="0" smtClean="0">
                <a:solidFill>
                  <a:schemeClr val="bg1"/>
                </a:solidFill>
              </a:rPr>
              <a:t>27-29 июня 2018</a:t>
            </a:r>
            <a:endParaRPr lang="ru-RU" sz="1200" dirty="0">
              <a:solidFill>
                <a:schemeClr val="bg1"/>
              </a:solidFill>
            </a:endParaRPr>
          </a:p>
        </p:txBody>
      </p:sp>
    </p:spTree>
    <p:extLst>
      <p:ext uri="{BB962C8B-B14F-4D97-AF65-F5344CB8AC3E}">
        <p14:creationId xmlns:p14="http://schemas.microsoft.com/office/powerpoint/2010/main" val="77267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C0985AA-C733-6644-8B17-CCDC3D021B48}" type="datetimeFigureOut">
              <a:rPr lang="ru-RU" smtClean="0"/>
              <a:t>14.06.2018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AE6174E-ED7D-0749-9FD6-D6FCAA703C1E}" type="slidenum">
              <a:rPr lang="ru-RU" smtClean="0"/>
              <a:t>‹#›</a:t>
            </a:fld>
            <a:endParaRPr lang="ru-RU" dirty="0"/>
          </a:p>
        </p:txBody>
      </p:sp>
    </p:spTree>
    <p:extLst>
      <p:ext uri="{BB962C8B-B14F-4D97-AF65-F5344CB8AC3E}">
        <p14:creationId xmlns:p14="http://schemas.microsoft.com/office/powerpoint/2010/main" val="379405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C0985AA-C733-6644-8B17-CCDC3D021B48}" type="datetimeFigureOut">
              <a:rPr lang="ru-RU" smtClean="0"/>
              <a:t>14.06.2018</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DAE6174E-ED7D-0749-9FD6-D6FCAA703C1E}" type="slidenum">
              <a:rPr lang="ru-RU" smtClean="0"/>
              <a:t>‹#›</a:t>
            </a:fld>
            <a:endParaRPr lang="ru-RU" dirty="0"/>
          </a:p>
        </p:txBody>
      </p:sp>
    </p:spTree>
    <p:extLst>
      <p:ext uri="{BB962C8B-B14F-4D97-AF65-F5344CB8AC3E}">
        <p14:creationId xmlns:p14="http://schemas.microsoft.com/office/powerpoint/2010/main" val="331545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C0985AA-C733-6644-8B17-CCDC3D021B48}" type="datetimeFigureOut">
              <a:rPr lang="ru-RU" smtClean="0"/>
              <a:t>14.06.2018</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DAE6174E-ED7D-0749-9FD6-D6FCAA703C1E}" type="slidenum">
              <a:rPr lang="ru-RU" smtClean="0"/>
              <a:t>‹#›</a:t>
            </a:fld>
            <a:endParaRPr lang="ru-RU" dirty="0"/>
          </a:p>
        </p:txBody>
      </p:sp>
    </p:spTree>
    <p:extLst>
      <p:ext uri="{BB962C8B-B14F-4D97-AF65-F5344CB8AC3E}">
        <p14:creationId xmlns:p14="http://schemas.microsoft.com/office/powerpoint/2010/main" val="3956856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C0985AA-C733-6644-8B17-CCDC3D021B48}" type="datetimeFigureOut">
              <a:rPr lang="ru-RU" smtClean="0"/>
              <a:t>14.06.2018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DAE6174E-ED7D-0749-9FD6-D6FCAA703C1E}" type="slidenum">
              <a:rPr lang="ru-RU" smtClean="0"/>
              <a:t>‹#›</a:t>
            </a:fld>
            <a:endParaRPr lang="ru-RU" dirty="0"/>
          </a:p>
        </p:txBody>
      </p:sp>
    </p:spTree>
    <p:extLst>
      <p:ext uri="{BB962C8B-B14F-4D97-AF65-F5344CB8AC3E}">
        <p14:creationId xmlns:p14="http://schemas.microsoft.com/office/powerpoint/2010/main" val="2927531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C0985AA-C733-6644-8B17-CCDC3D021B48}" type="datetimeFigureOut">
              <a:rPr lang="ru-RU" smtClean="0"/>
              <a:t>14.06.2018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AE6174E-ED7D-0749-9FD6-D6FCAA703C1E}" type="slidenum">
              <a:rPr lang="ru-RU" smtClean="0"/>
              <a:t>‹#›</a:t>
            </a:fld>
            <a:endParaRPr lang="ru-RU" dirty="0"/>
          </a:p>
        </p:txBody>
      </p:sp>
    </p:spTree>
    <p:extLst>
      <p:ext uri="{BB962C8B-B14F-4D97-AF65-F5344CB8AC3E}">
        <p14:creationId xmlns:p14="http://schemas.microsoft.com/office/powerpoint/2010/main" val="1417233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Чтобы добавить рисунок, перетащите его на заполнитель или щелкните значок</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C0985AA-C733-6644-8B17-CCDC3D021B48}" type="datetimeFigureOut">
              <a:rPr lang="ru-RU" smtClean="0"/>
              <a:t>14.06.2018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AE6174E-ED7D-0749-9FD6-D6FCAA703C1E}" type="slidenum">
              <a:rPr lang="ru-RU" smtClean="0"/>
              <a:t>‹#›</a:t>
            </a:fld>
            <a:endParaRPr lang="ru-RU" dirty="0"/>
          </a:p>
        </p:txBody>
      </p:sp>
    </p:spTree>
    <p:extLst>
      <p:ext uri="{BB962C8B-B14F-4D97-AF65-F5344CB8AC3E}">
        <p14:creationId xmlns:p14="http://schemas.microsoft.com/office/powerpoint/2010/main" val="130295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C0985AA-C733-6644-8B17-CCDC3D021B48}" type="datetimeFigureOut">
              <a:rPr lang="ru-RU" smtClean="0"/>
              <a:t>14.06.2018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AE6174E-ED7D-0749-9FD6-D6FCAA703C1E}" type="slidenum">
              <a:rPr lang="ru-RU" smtClean="0"/>
              <a:t>‹#›</a:t>
            </a:fld>
            <a:endParaRPr lang="ru-RU" dirty="0"/>
          </a:p>
        </p:txBody>
      </p:sp>
    </p:spTree>
    <p:extLst>
      <p:ext uri="{BB962C8B-B14F-4D97-AF65-F5344CB8AC3E}">
        <p14:creationId xmlns:p14="http://schemas.microsoft.com/office/powerpoint/2010/main" val="976921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985AA-C733-6644-8B17-CCDC3D021B48}" type="datetimeFigureOut">
              <a:rPr lang="ru-RU" smtClean="0"/>
              <a:t>14.06.2018</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6174E-ED7D-0749-9FD6-D6FCAA703C1E}" type="slidenum">
              <a:rPr lang="ru-RU" smtClean="0"/>
              <a:t>‹#›</a:t>
            </a:fld>
            <a:endParaRPr lang="ru-RU" dirty="0"/>
          </a:p>
        </p:txBody>
      </p:sp>
    </p:spTree>
    <p:extLst>
      <p:ext uri="{BB962C8B-B14F-4D97-AF65-F5344CB8AC3E}">
        <p14:creationId xmlns:p14="http://schemas.microsoft.com/office/powerpoint/2010/main" val="7814644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603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396108" y="205481"/>
            <a:ext cx="8424939" cy="6231895"/>
            <a:chOff x="36576" y="75157"/>
            <a:chExt cx="8424939" cy="6447037"/>
          </a:xfrm>
        </p:grpSpPr>
        <p:sp>
          <p:nvSpPr>
            <p:cNvPr id="6" name="Пятиугольник 5"/>
            <p:cNvSpPr/>
            <p:nvPr/>
          </p:nvSpPr>
          <p:spPr>
            <a:xfrm rot="10800000">
              <a:off x="36576" y="75157"/>
              <a:ext cx="8424939" cy="644703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Пятиугольник 4"/>
            <p:cNvSpPr txBox="1"/>
            <p:nvPr/>
          </p:nvSpPr>
          <p:spPr>
            <a:xfrm rot="21600000">
              <a:off x="1648335" y="75157"/>
              <a:ext cx="6813180" cy="64470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3364" tIns="91440" rIns="170688" bIns="91440"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Таким образом, суду не предоставлено право запрашивать (истребовать) у сторон дополнительные документы в случае рассмотрения заявления в порядке приказного производства.</a:t>
              </a:r>
            </a:p>
            <a:p>
              <a:pPr lvl="0" algn="ctr" defTabSz="1066800">
                <a:lnSpc>
                  <a:spcPct val="90000"/>
                </a:lnSpc>
                <a:spcBef>
                  <a:spcPct val="0"/>
                </a:spcBef>
                <a:spcAft>
                  <a:spcPct val="35000"/>
                </a:spcAft>
              </a:pPr>
              <a:r>
                <a:rPr lang="ru-RU" sz="24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Следовательно, заявленное требование о выдаче судебного приказа должно быть надлежащим образом обосновано с тем, чтобы арбитражный суд при решении вопроса о выдаче судебного приказа мог установить бесспорность требования взыскателя, которая является основной предпосылкой осуществления приказного производства.</a:t>
              </a:r>
            </a:p>
          </p:txBody>
        </p:sp>
      </p:grpSp>
      <p:sp>
        <p:nvSpPr>
          <p:cNvPr id="5" name="Овал 4"/>
          <p:cNvSpPr/>
          <p:nvPr/>
        </p:nvSpPr>
        <p:spPr>
          <a:xfrm>
            <a:off x="322953" y="2002537"/>
            <a:ext cx="2968669" cy="2867285"/>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174825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179512" y="3894417"/>
            <a:ext cx="8784976" cy="2666919"/>
            <a:chOff x="0" y="3597754"/>
            <a:chExt cx="8784976" cy="2666919"/>
          </a:xfrm>
        </p:grpSpPr>
        <p:sp>
          <p:nvSpPr>
            <p:cNvPr id="12" name="Прямоугольник 11"/>
            <p:cNvSpPr/>
            <p:nvPr/>
          </p:nvSpPr>
          <p:spPr>
            <a:xfrm>
              <a:off x="0" y="3597754"/>
              <a:ext cx="8784976" cy="266691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p:cNvSpPr txBox="1"/>
            <p:nvPr/>
          </p:nvSpPr>
          <p:spPr>
            <a:xfrm>
              <a:off x="0" y="3597754"/>
              <a:ext cx="8784976" cy="26669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tx1"/>
                  </a:solidFill>
                </a:rPr>
                <a:t>Определением возвращено заявление о выдаче судебного приказа по делу о взыскании неустойки по договору лизинга, поскольку заявителем не представлены доказательства признания должником требования.</a:t>
              </a:r>
              <a:endParaRPr lang="ru-RU" sz="2400" kern="1200" dirty="0" smtClean="0">
                <a:solidFill>
                  <a:schemeClr val="tx1"/>
                </a:solidFill>
                <a:latin typeface="Times New Roman" pitchFamily="18" charset="0"/>
                <a:cs typeface="Times New Roman" pitchFamily="18" charset="0"/>
              </a:endParaRPr>
            </a:p>
          </p:txBody>
        </p:sp>
      </p:grpSp>
      <p:grpSp>
        <p:nvGrpSpPr>
          <p:cNvPr id="9" name="Группа 8"/>
          <p:cNvGrpSpPr/>
          <p:nvPr/>
        </p:nvGrpSpPr>
        <p:grpSpPr>
          <a:xfrm>
            <a:off x="179512" y="296663"/>
            <a:ext cx="8784976" cy="3681608"/>
            <a:chOff x="0" y="0"/>
            <a:chExt cx="8784976" cy="3681608"/>
          </a:xfrm>
        </p:grpSpPr>
        <p:sp>
          <p:nvSpPr>
            <p:cNvPr id="10" name="Выноска со стрелкой вверх 9"/>
            <p:cNvSpPr/>
            <p:nvPr/>
          </p:nvSpPr>
          <p:spPr>
            <a:xfrm rot="10800000">
              <a:off x="0" y="0"/>
              <a:ext cx="8784976" cy="3681608"/>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Выноска со стрелкой вверх 6"/>
            <p:cNvSpPr txBox="1"/>
            <p:nvPr/>
          </p:nvSpPr>
          <p:spPr>
            <a:xfrm rot="21600000">
              <a:off x="0" y="0"/>
              <a:ext cx="8784976" cy="23921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cs typeface="Times New Roman" pitchFamily="18" charset="0"/>
                </a:rPr>
                <a:t>Постановление Арбитражного суда Московского округа от 31.07.2017 по делу № А40-56935/2017</a:t>
              </a:r>
            </a:p>
          </p:txBody>
        </p:sp>
      </p:grpSp>
    </p:spTree>
    <p:extLst>
      <p:ext uri="{BB962C8B-B14F-4D97-AF65-F5344CB8AC3E}">
        <p14:creationId xmlns:p14="http://schemas.microsoft.com/office/powerpoint/2010/main" val="1046928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79512" y="2311012"/>
            <a:ext cx="8784976" cy="4250012"/>
            <a:chOff x="0" y="2014037"/>
            <a:chExt cx="8784976" cy="4250012"/>
          </a:xfrm>
        </p:grpSpPr>
        <p:sp>
          <p:nvSpPr>
            <p:cNvPr id="8" name="Прямоугольник 7"/>
            <p:cNvSpPr/>
            <p:nvPr/>
          </p:nvSpPr>
          <p:spPr>
            <a:xfrm>
              <a:off x="0" y="2014037"/>
              <a:ext cx="8784976" cy="425001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p:cNvSpPr txBox="1"/>
            <p:nvPr/>
          </p:nvSpPr>
          <p:spPr>
            <a:xfrm>
              <a:off x="0" y="2014037"/>
              <a:ext cx="8784976" cy="4250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effectLst/>
                  <a:latin typeface="Times New Roman" panose="02020603050405020304" pitchFamily="18" charset="0"/>
                  <a:cs typeface="Times New Roman" panose="02020603050405020304" pitchFamily="18" charset="0"/>
                </a:rPr>
                <a:t>В рассматриваемом споре ООО "БОТ Лизинг (Евразия)" заявлено требование, основанное на договоре лизинга № L0428/12R от 22 июня 2012 года, о взыскании с ООО "</a:t>
              </a:r>
              <a:r>
                <a:rPr lang="ru-RU" sz="2000" b="1" kern="1200" dirty="0" err="1" smtClean="0">
                  <a:solidFill>
                    <a:schemeClr val="tx1"/>
                  </a:solidFill>
                  <a:effectLst/>
                  <a:latin typeface="Times New Roman" panose="02020603050405020304" pitchFamily="18" charset="0"/>
                  <a:cs typeface="Times New Roman" panose="02020603050405020304" pitchFamily="18" charset="0"/>
                </a:rPr>
                <a:t>Танып</a:t>
              </a:r>
              <a:r>
                <a:rPr lang="ru-RU" sz="2000" b="1" kern="1200" dirty="0" smtClean="0">
                  <a:solidFill>
                    <a:schemeClr val="tx1"/>
                  </a:solidFill>
                  <a:effectLst/>
                  <a:latin typeface="Times New Roman" panose="02020603050405020304" pitchFamily="18" charset="0"/>
                  <a:cs typeface="Times New Roman" panose="02020603050405020304" pitchFamily="18" charset="0"/>
                </a:rPr>
                <a:t>" в пользу ООО "БОТ Лизинг (Евразия)" неустойки в размере 128 628,82 руб.</a:t>
              </a:r>
            </a:p>
            <a:p>
              <a:pPr lvl="0" algn="ctr" defTabSz="889000">
                <a:lnSpc>
                  <a:spcPct val="90000"/>
                </a:lnSpc>
                <a:spcBef>
                  <a:spcPct val="0"/>
                </a:spcBef>
                <a:spcAft>
                  <a:spcPct val="35000"/>
                </a:spcAft>
              </a:pPr>
              <a:r>
                <a:rPr lang="ru-RU" sz="2000" b="1" kern="1200" dirty="0" smtClean="0">
                  <a:solidFill>
                    <a:schemeClr val="tx1"/>
                  </a:solidFill>
                  <a:effectLst/>
                  <a:latin typeface="Times New Roman" panose="02020603050405020304" pitchFamily="18" charset="0"/>
                  <a:cs typeface="Times New Roman" panose="02020603050405020304" pitchFamily="18" charset="0"/>
                </a:rPr>
                <a:t>При рассмотрении заявления общества о выдаче судебного приказа у судов возникли сомнения относительно бесспорности заявленных требований.</a:t>
              </a:r>
            </a:p>
            <a:p>
              <a:pPr lvl="0" algn="ctr" defTabSz="889000">
                <a:lnSpc>
                  <a:spcPct val="90000"/>
                </a:lnSpc>
                <a:spcBef>
                  <a:spcPct val="0"/>
                </a:spcBef>
                <a:spcAft>
                  <a:spcPct val="35000"/>
                </a:spcAft>
              </a:pPr>
              <a:r>
                <a:rPr lang="ru-RU" sz="2000" b="1" kern="1200" dirty="0" smtClean="0">
                  <a:solidFill>
                    <a:schemeClr val="tx1"/>
                  </a:solidFill>
                  <a:effectLst/>
                  <a:latin typeface="Times New Roman" panose="02020603050405020304" pitchFamily="18" charset="0"/>
                  <a:cs typeface="Times New Roman" panose="02020603050405020304" pitchFamily="18" charset="0"/>
                </a:rPr>
                <a:t>В связи с изложенным, приняв во внимание конкретные обстоятельства рассматриваемого дела и возможность возникновения между сторонами спора о праве, суды пришли к правомерному выводу о </a:t>
              </a:r>
              <a:r>
                <a:rPr lang="ru-RU" sz="2000" b="1" kern="1200" dirty="0" err="1" smtClean="0">
                  <a:solidFill>
                    <a:schemeClr val="tx1"/>
                  </a:solidFill>
                  <a:effectLst/>
                  <a:latin typeface="Times New Roman" panose="02020603050405020304" pitchFamily="18" charset="0"/>
                  <a:cs typeface="Times New Roman" panose="02020603050405020304" pitchFamily="18" charset="0"/>
                </a:rPr>
                <a:t>непредоставлении</a:t>
              </a:r>
              <a:r>
                <a:rPr lang="ru-RU" sz="2000" b="1" kern="1200" dirty="0" smtClean="0">
                  <a:solidFill>
                    <a:schemeClr val="tx1"/>
                  </a:solidFill>
                  <a:effectLst/>
                  <a:latin typeface="Times New Roman" panose="02020603050405020304" pitchFamily="18" charset="0"/>
                  <a:cs typeface="Times New Roman" panose="02020603050405020304" pitchFamily="18" charset="0"/>
                </a:rPr>
                <a:t> заявителем доказательств признания должником требования общества и отсутствии оснований для рассмотрения заявления в порядке приказного производства.</a:t>
              </a:r>
            </a:p>
          </p:txBody>
        </p:sp>
      </p:grpSp>
      <p:grpSp>
        <p:nvGrpSpPr>
          <p:cNvPr id="5" name="Группа 4"/>
          <p:cNvGrpSpPr/>
          <p:nvPr/>
        </p:nvGrpSpPr>
        <p:grpSpPr>
          <a:xfrm>
            <a:off x="179512" y="296975"/>
            <a:ext cx="8784976" cy="2060331"/>
            <a:chOff x="0" y="0"/>
            <a:chExt cx="8784976" cy="2060331"/>
          </a:xfrm>
        </p:grpSpPr>
        <p:sp>
          <p:nvSpPr>
            <p:cNvPr id="6" name="Выноска со стрелкой вверх 5"/>
            <p:cNvSpPr/>
            <p:nvPr/>
          </p:nvSpPr>
          <p:spPr>
            <a:xfrm rot="10800000">
              <a:off x="0" y="0"/>
              <a:ext cx="8784976" cy="2060331"/>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Выноска со стрелкой вверх 6"/>
            <p:cNvSpPr txBox="1"/>
            <p:nvPr/>
          </p:nvSpPr>
          <p:spPr>
            <a:xfrm rot="21600000">
              <a:off x="0" y="0"/>
              <a:ext cx="8784976" cy="13387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cs typeface="Times New Roman" pitchFamily="18" charset="0"/>
                </a:rPr>
                <a:t>Постановление Арбитражного суда Московского округа от 31.07.2017 по делу № А40-56935/2017</a:t>
              </a:r>
            </a:p>
          </p:txBody>
        </p:sp>
      </p:grpSp>
    </p:spTree>
    <p:extLst>
      <p:ext uri="{BB962C8B-B14F-4D97-AF65-F5344CB8AC3E}">
        <p14:creationId xmlns:p14="http://schemas.microsoft.com/office/powerpoint/2010/main" val="2928769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79512" y="2311012"/>
            <a:ext cx="8784976" cy="4250012"/>
            <a:chOff x="0" y="2014037"/>
            <a:chExt cx="8784976" cy="4250012"/>
          </a:xfrm>
        </p:grpSpPr>
        <p:sp>
          <p:nvSpPr>
            <p:cNvPr id="8" name="Прямоугольник 7"/>
            <p:cNvSpPr/>
            <p:nvPr/>
          </p:nvSpPr>
          <p:spPr>
            <a:xfrm>
              <a:off x="0" y="2014037"/>
              <a:ext cx="8784976" cy="425001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p:cNvSpPr txBox="1"/>
            <p:nvPr/>
          </p:nvSpPr>
          <p:spPr>
            <a:xfrm>
              <a:off x="0" y="2014037"/>
              <a:ext cx="8784976" cy="4250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effectLst/>
                  <a:latin typeface="Times New Roman" panose="02020603050405020304" pitchFamily="18" charset="0"/>
                  <a:cs typeface="Times New Roman" panose="02020603050405020304" pitchFamily="18" charset="0"/>
                </a:rPr>
                <a:t>В силу положений ст. 286 АПК РФ суд кассационной инстанции не вправе переоценивать данный вывод судов первой и апелляционной инстанций.</a:t>
              </a:r>
            </a:p>
            <a:p>
              <a:pPr lvl="0" algn="ctr" defTabSz="800100">
                <a:lnSpc>
                  <a:spcPct val="90000"/>
                </a:lnSpc>
                <a:spcBef>
                  <a:spcPct val="0"/>
                </a:spcBef>
                <a:spcAft>
                  <a:spcPct val="35000"/>
                </a:spcAft>
              </a:pPr>
              <a:r>
                <a:rPr lang="ru-RU" sz="1800" b="1" kern="1200" dirty="0" smtClean="0">
                  <a:solidFill>
                    <a:schemeClr val="tx1"/>
                  </a:solidFill>
                  <a:effectLst/>
                  <a:latin typeface="Times New Roman" panose="02020603050405020304" pitchFamily="18" charset="0"/>
                  <a:cs typeface="Times New Roman" panose="02020603050405020304" pitchFamily="18" charset="0"/>
                </a:rPr>
                <a:t>Суд кассационной инстанции, с учетом изложенного указал, что на основании п. 2 ч. 1 ст. 229.4 АПК РФ суды правомерно возвратили ООО "БОТ Лизинг (Евразия)" заявление о выдаче судебного приказа.</a:t>
              </a:r>
            </a:p>
            <a:p>
              <a:pPr lvl="0" algn="ctr" defTabSz="800100">
                <a:lnSpc>
                  <a:spcPct val="90000"/>
                </a:lnSpc>
                <a:spcBef>
                  <a:spcPct val="0"/>
                </a:spcBef>
                <a:spcAft>
                  <a:spcPct val="35000"/>
                </a:spcAft>
              </a:pPr>
              <a:r>
                <a:rPr lang="ru-RU" sz="1800" b="1" kern="1200" dirty="0" smtClean="0">
                  <a:solidFill>
                    <a:schemeClr val="tx1"/>
                  </a:solidFill>
                  <a:effectLst/>
                  <a:latin typeface="Times New Roman" panose="02020603050405020304" pitchFamily="18" charset="0"/>
                  <a:cs typeface="Times New Roman" panose="02020603050405020304" pitchFamily="18" charset="0"/>
                </a:rPr>
                <a:t>Кроме того, суд кассационной инстанции отметил, что вопреки доводам заявителя кассационной жалобы, согласно ч. 2 ст. 229.4 АПК РФ возвращение заявления о выдаче судебного приказа не является препятствием для повторного обращения взыскателя в арбитражный суд с заявлением к тому же должнику, с тем же требованием и по тем же основаниям после устранения допущенного нарушения.</a:t>
              </a:r>
            </a:p>
          </p:txBody>
        </p:sp>
      </p:grpSp>
      <p:grpSp>
        <p:nvGrpSpPr>
          <p:cNvPr id="5" name="Группа 4"/>
          <p:cNvGrpSpPr/>
          <p:nvPr/>
        </p:nvGrpSpPr>
        <p:grpSpPr>
          <a:xfrm>
            <a:off x="179512" y="296975"/>
            <a:ext cx="8784976" cy="2060331"/>
            <a:chOff x="0" y="0"/>
            <a:chExt cx="8784976" cy="2060331"/>
          </a:xfrm>
        </p:grpSpPr>
        <p:sp>
          <p:nvSpPr>
            <p:cNvPr id="6" name="Выноска со стрелкой вверх 5"/>
            <p:cNvSpPr/>
            <p:nvPr/>
          </p:nvSpPr>
          <p:spPr>
            <a:xfrm rot="10800000">
              <a:off x="0" y="0"/>
              <a:ext cx="8784976" cy="2060331"/>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Выноска со стрелкой вверх 6"/>
            <p:cNvSpPr txBox="1"/>
            <p:nvPr/>
          </p:nvSpPr>
          <p:spPr>
            <a:xfrm rot="21600000">
              <a:off x="0" y="0"/>
              <a:ext cx="8784976" cy="13387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cs typeface="Times New Roman" pitchFamily="18" charset="0"/>
                </a:rPr>
                <a:t>Постановление Арбитражного суда Московского округа от 31.07.2017 по делу № А40-56935/2017</a:t>
              </a:r>
            </a:p>
          </p:txBody>
        </p:sp>
      </p:grpSp>
    </p:spTree>
    <p:extLst>
      <p:ext uri="{BB962C8B-B14F-4D97-AF65-F5344CB8AC3E}">
        <p14:creationId xmlns:p14="http://schemas.microsoft.com/office/powerpoint/2010/main" val="1028448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79512" y="3894428"/>
            <a:ext cx="8784976" cy="2666919"/>
            <a:chOff x="0" y="3597776"/>
            <a:chExt cx="8784976" cy="2666919"/>
          </a:xfrm>
        </p:grpSpPr>
        <p:sp>
          <p:nvSpPr>
            <p:cNvPr id="8" name="Прямоугольник 7"/>
            <p:cNvSpPr/>
            <p:nvPr/>
          </p:nvSpPr>
          <p:spPr>
            <a:xfrm>
              <a:off x="0" y="3597776"/>
              <a:ext cx="8784976" cy="266691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p:cNvSpPr txBox="1"/>
            <p:nvPr/>
          </p:nvSpPr>
          <p:spPr>
            <a:xfrm>
              <a:off x="0" y="3597776"/>
              <a:ext cx="8784976" cy="26669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b="1" kern="1200" dirty="0" smtClean="0">
                  <a:solidFill>
                    <a:schemeClr val="tx1"/>
                  </a:solidFill>
                  <a:latin typeface="Times New Roman" pitchFamily="18" charset="0"/>
                  <a:cs typeface="Times New Roman" pitchFamily="18" charset="0"/>
                </a:rPr>
                <a:t>Дело направлено в суд для рассмотрения по существу, так как данное дело подлежало рассмотрению на основании п. 3 ст. 229.2 АПК РФ</a:t>
              </a:r>
            </a:p>
          </p:txBody>
        </p:sp>
      </p:grpSp>
      <p:grpSp>
        <p:nvGrpSpPr>
          <p:cNvPr id="5" name="Группа 4"/>
          <p:cNvGrpSpPr/>
          <p:nvPr/>
        </p:nvGrpSpPr>
        <p:grpSpPr>
          <a:xfrm>
            <a:off x="179512" y="296652"/>
            <a:ext cx="8784976" cy="3681608"/>
            <a:chOff x="0" y="0"/>
            <a:chExt cx="8784976" cy="3681608"/>
          </a:xfrm>
        </p:grpSpPr>
        <p:sp>
          <p:nvSpPr>
            <p:cNvPr id="6" name="Выноска со стрелкой вверх 5"/>
            <p:cNvSpPr/>
            <p:nvPr/>
          </p:nvSpPr>
          <p:spPr>
            <a:xfrm rot="10800000">
              <a:off x="0" y="0"/>
              <a:ext cx="8784976" cy="3681608"/>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Выноска со стрелкой вверх 6"/>
            <p:cNvSpPr txBox="1"/>
            <p:nvPr/>
          </p:nvSpPr>
          <p:spPr>
            <a:xfrm rot="21600000">
              <a:off x="0" y="0"/>
              <a:ext cx="8784976" cy="23921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cs typeface="Times New Roman" pitchFamily="18" charset="0"/>
                </a:rPr>
                <a:t>Определение Верховного Суда РФ от 18.12.2017  № 305-ЭС17-14972 по делу № А40-66842/2017</a:t>
              </a:r>
            </a:p>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cs typeface="Times New Roman" pitchFamily="18" charset="0"/>
                </a:rPr>
                <a:t>определением возвращено заявление о выдаче судебного приказа на взыскание ежегодной платы за использование радиочастотного спектра, поскольку не представлены документы, подтверждающие обоснованность требования взыскателя.</a:t>
              </a:r>
            </a:p>
            <a:p>
              <a:pPr lvl="0" algn="ctr" defTabSz="889000">
                <a:lnSpc>
                  <a:spcPct val="90000"/>
                </a:lnSpc>
                <a:spcBef>
                  <a:spcPct val="0"/>
                </a:spcBef>
                <a:spcAft>
                  <a:spcPct val="35000"/>
                </a:spcAft>
              </a:pPr>
              <a:endParaRPr lang="ru-RU" sz="1600" kern="1200" dirty="0">
                <a:solidFill>
                  <a:schemeClr val="tx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410617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79512" y="3611642"/>
            <a:ext cx="8784976" cy="2949705"/>
            <a:chOff x="0" y="3314990"/>
            <a:chExt cx="8784976" cy="2949705"/>
          </a:xfrm>
        </p:grpSpPr>
        <p:sp>
          <p:nvSpPr>
            <p:cNvPr id="8" name="Прямоугольник 7"/>
            <p:cNvSpPr/>
            <p:nvPr/>
          </p:nvSpPr>
          <p:spPr>
            <a:xfrm>
              <a:off x="0" y="3314990"/>
              <a:ext cx="8784976" cy="294970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p:cNvSpPr txBox="1"/>
            <p:nvPr/>
          </p:nvSpPr>
          <p:spPr>
            <a:xfrm>
              <a:off x="0" y="3314990"/>
              <a:ext cx="8784976" cy="29497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ru-RU" sz="2400" b="1" kern="1200" dirty="0" smtClean="0">
                <a:solidFill>
                  <a:schemeClr val="tx1"/>
                </a:solidFill>
                <a:latin typeface="Times New Roman" pitchFamily="18" charset="0"/>
                <a:cs typeface="Times New Roman" pitchFamily="18" charset="0"/>
              </a:endParaRPr>
            </a:p>
            <a:p>
              <a:pPr lvl="0" algn="ctr" defTabSz="1066800">
                <a:lnSpc>
                  <a:spcPct val="90000"/>
                </a:lnSpc>
                <a:spcBef>
                  <a:spcPct val="0"/>
                </a:spcBef>
                <a:spcAft>
                  <a:spcPct val="35000"/>
                </a:spcAft>
              </a:pPr>
              <a:r>
                <a:rPr lang="ru-RU" sz="2400" b="1" kern="1200" dirty="0" smtClean="0">
                  <a:solidFill>
                    <a:schemeClr val="tx1"/>
                  </a:solidFill>
                  <a:latin typeface="Times New Roman" pitchFamily="18" charset="0"/>
                  <a:cs typeface="Times New Roman" pitchFamily="18" charset="0"/>
                </a:rPr>
                <a:t>Судебный приказ в числе прочего выдается по делам, в которых заявлено требование о взыскании обязательных платежей и санкций, если указанный в заявлении общий размер подлежащей взысканию денежной суммы не превышает ста тысяч рублей (п.3 ст. 229.2 АПК РФ, п.5 Постановления Пленума ВС РФ от 27.12.2016 №62).</a:t>
              </a:r>
            </a:p>
            <a:p>
              <a:pPr lvl="0" algn="ctr" defTabSz="1066800">
                <a:lnSpc>
                  <a:spcPct val="90000"/>
                </a:lnSpc>
                <a:spcBef>
                  <a:spcPct val="0"/>
                </a:spcBef>
                <a:spcAft>
                  <a:spcPct val="35000"/>
                </a:spcAft>
              </a:pPr>
              <a:endParaRPr lang="ru-RU" sz="3200" b="1" kern="1200" dirty="0" smtClean="0">
                <a:solidFill>
                  <a:schemeClr val="tx1"/>
                </a:solidFill>
                <a:latin typeface="Times New Roman" pitchFamily="18" charset="0"/>
                <a:cs typeface="Times New Roman" pitchFamily="18" charset="0"/>
              </a:endParaRPr>
            </a:p>
          </p:txBody>
        </p:sp>
      </p:grpSp>
      <p:grpSp>
        <p:nvGrpSpPr>
          <p:cNvPr id="5" name="Группа 4"/>
          <p:cNvGrpSpPr/>
          <p:nvPr/>
        </p:nvGrpSpPr>
        <p:grpSpPr>
          <a:xfrm>
            <a:off x="179512" y="296652"/>
            <a:ext cx="8784976" cy="3391591"/>
            <a:chOff x="0" y="0"/>
            <a:chExt cx="8784976" cy="3391591"/>
          </a:xfrm>
        </p:grpSpPr>
        <p:sp>
          <p:nvSpPr>
            <p:cNvPr id="6" name="Выноска со стрелкой вверх 5"/>
            <p:cNvSpPr/>
            <p:nvPr/>
          </p:nvSpPr>
          <p:spPr>
            <a:xfrm rot="10800000">
              <a:off x="0" y="0"/>
              <a:ext cx="8784976" cy="3391591"/>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Выноска со стрелкой вверх 6"/>
            <p:cNvSpPr txBox="1"/>
            <p:nvPr/>
          </p:nvSpPr>
          <p:spPr>
            <a:xfrm rot="21600000">
              <a:off x="0" y="0"/>
              <a:ext cx="8784976" cy="22037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cs typeface="Times New Roman" pitchFamily="18" charset="0"/>
                </a:rPr>
                <a:t>Определение Верховного Суда РФ от 18.12.2017  № 305-ЭС17-14972 по делу № А40-66842/2017</a:t>
              </a:r>
            </a:p>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cs typeface="Times New Roman" pitchFamily="18" charset="0"/>
                </a:rPr>
                <a:t>определением возвращено заявление о выдаче судебного приказа на взыскание ежегодной платы за использование радиочастотного спектра, поскольку не представлены документы, подтверждающие обоснованность требования взыскателя.</a:t>
              </a:r>
            </a:p>
            <a:p>
              <a:pPr lvl="0" algn="ctr" defTabSz="889000">
                <a:lnSpc>
                  <a:spcPct val="90000"/>
                </a:lnSpc>
                <a:spcBef>
                  <a:spcPct val="0"/>
                </a:spcBef>
                <a:spcAft>
                  <a:spcPct val="35000"/>
                </a:spcAft>
              </a:pPr>
              <a:endParaRPr lang="ru-RU" sz="1600" kern="1200" dirty="0">
                <a:solidFill>
                  <a:schemeClr val="tx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656097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79512" y="3467634"/>
            <a:ext cx="8784976" cy="3093713"/>
            <a:chOff x="0" y="3170982"/>
            <a:chExt cx="8784976" cy="3093713"/>
          </a:xfrm>
        </p:grpSpPr>
        <p:sp>
          <p:nvSpPr>
            <p:cNvPr id="8" name="Прямоугольник 7"/>
            <p:cNvSpPr/>
            <p:nvPr/>
          </p:nvSpPr>
          <p:spPr>
            <a:xfrm>
              <a:off x="0" y="3170982"/>
              <a:ext cx="8784976" cy="309371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p:cNvSpPr txBox="1"/>
            <p:nvPr/>
          </p:nvSpPr>
          <p:spPr>
            <a:xfrm>
              <a:off x="0" y="3170982"/>
              <a:ext cx="8784976" cy="30937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ru-RU" sz="1400" b="1" kern="1200" dirty="0" smtClean="0">
                <a:solidFill>
                  <a:schemeClr val="tx1"/>
                </a:solidFill>
                <a:latin typeface="Times New Roman" pitchFamily="18" charset="0"/>
                <a:cs typeface="Times New Roman" pitchFamily="18" charset="0"/>
              </a:endParaRPr>
            </a:p>
            <a:p>
              <a:pPr lvl="0" algn="ctr" defTabSz="6223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Отношения, связанные с созданием и эксплуатацией всех сетей связи, использованием радиочастотного спектра, оказанием услуг электросвязи и почтовой связи на территории Российской Федерации и на находящихся под ее юрисдикцией территориях регламентированы положениями Федерального закона от 07.07.2003 N 126-ФЗ "О связи" (далее - Закон о связи).</a:t>
              </a:r>
            </a:p>
            <a:p>
              <a:pPr lvl="0" algn="ctr" defTabSz="6223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Одним из принципов использования в Российской Федерации радиочастотного спектра является платность. Под использованием радиочастотного спектра согласно статье 2 Закона о связи подразумевается обладание разрешением на пользование и (или) фактическое пользование полосой радиочастот, радиочастотным каналом или радиочастотой для оказания услуг электросвязи и других не запрещенных федеральными законами или иными нормативными правовыми актами Российской Федерации целей, а в роли пользователя радиочастотного спектра определено лицо, которому выделена полоса радиочастот и (или) присвоены (назначены) радиочастота или радиочастотный канал.</a:t>
              </a:r>
            </a:p>
            <a:p>
              <a:pPr lvl="0" algn="ctr" defTabSz="6223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В соответствии с пунктом 1 статьи 24 Закона о связи использование радиочастотного спектра без соответствующего разрешения не допускается, если иное не предусмотрено настоящим Федеральным законом.</a:t>
              </a:r>
            </a:p>
          </p:txBody>
        </p:sp>
      </p:grpSp>
      <p:grpSp>
        <p:nvGrpSpPr>
          <p:cNvPr id="5" name="Группа 4"/>
          <p:cNvGrpSpPr/>
          <p:nvPr/>
        </p:nvGrpSpPr>
        <p:grpSpPr>
          <a:xfrm>
            <a:off x="179512" y="296652"/>
            <a:ext cx="8784976" cy="3242554"/>
            <a:chOff x="0" y="0"/>
            <a:chExt cx="8784976" cy="3242554"/>
          </a:xfrm>
        </p:grpSpPr>
        <p:sp>
          <p:nvSpPr>
            <p:cNvPr id="6" name="Выноска со стрелкой вверх 5"/>
            <p:cNvSpPr/>
            <p:nvPr/>
          </p:nvSpPr>
          <p:spPr>
            <a:xfrm rot="10800000">
              <a:off x="0" y="0"/>
              <a:ext cx="8784976" cy="3242554"/>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Выноска со стрелкой вверх 6"/>
            <p:cNvSpPr txBox="1"/>
            <p:nvPr/>
          </p:nvSpPr>
          <p:spPr>
            <a:xfrm rot="21600000">
              <a:off x="0" y="0"/>
              <a:ext cx="8784976" cy="21069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cs typeface="Times New Roman" pitchFamily="18" charset="0"/>
                </a:rPr>
                <a:t>Определение Верховного Суда РФ от 18.12.2017  № 305-ЭС17-14972 по делу № А40-66842/2017</a:t>
              </a:r>
            </a:p>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cs typeface="Times New Roman" pitchFamily="18" charset="0"/>
                </a:rPr>
                <a:t>определением возвращено заявление о выдаче судебного приказа на взыскание ежегодной платы за использование радиочастотного спектра, поскольку не представлены документы, подтверждающие обоснованность требования взыскателя.</a:t>
              </a:r>
              <a:endParaRPr lang="ru-RU" sz="1600" kern="1200" dirty="0">
                <a:solidFill>
                  <a:schemeClr val="tx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84269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113046181"/>
              </p:ext>
            </p:extLst>
          </p:nvPr>
        </p:nvGraphicFramePr>
        <p:xfrm>
          <a:off x="251520" y="116632"/>
          <a:ext cx="8784976"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8091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396108" y="205481"/>
            <a:ext cx="8424939" cy="6268471"/>
            <a:chOff x="36576" y="75157"/>
            <a:chExt cx="8424939" cy="6447037"/>
          </a:xfrm>
        </p:grpSpPr>
        <p:sp>
          <p:nvSpPr>
            <p:cNvPr id="6" name="Пятиугольник 5"/>
            <p:cNvSpPr/>
            <p:nvPr/>
          </p:nvSpPr>
          <p:spPr>
            <a:xfrm rot="10800000">
              <a:off x="36576" y="75157"/>
              <a:ext cx="8424939" cy="644703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Пятиугольник 4"/>
            <p:cNvSpPr txBox="1"/>
            <p:nvPr/>
          </p:nvSpPr>
          <p:spPr>
            <a:xfrm rot="21600000">
              <a:off x="1648335" y="75157"/>
              <a:ext cx="6813180" cy="64470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3364" tIns="121920" rIns="227584" bIns="121920" numCol="1" spcCol="1270" anchor="ctr" anchorCtr="0">
              <a:noAutofit/>
            </a:bodyPr>
            <a:lstStyle/>
            <a:p>
              <a:pPr lvl="0" algn="ctr" defTabSz="1422400">
                <a:lnSpc>
                  <a:spcPct val="100000"/>
                </a:lnSpc>
                <a:spcBef>
                  <a:spcPct val="0"/>
                </a:spcBef>
                <a:spcAft>
                  <a:spcPts val="0"/>
                </a:spcAft>
              </a:pPr>
              <a:r>
                <a:rPr lang="ru-RU" sz="32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Арбитражный процессуальный кодекс Российской Федерации</a:t>
              </a:r>
            </a:p>
            <a:p>
              <a:pPr lvl="0" algn="ctr" defTabSz="1422400">
                <a:lnSpc>
                  <a:spcPct val="100000"/>
                </a:lnSpc>
                <a:spcBef>
                  <a:spcPct val="0"/>
                </a:spcBef>
                <a:spcAft>
                  <a:spcPts val="0"/>
                </a:spcAft>
              </a:pPr>
              <a:r>
                <a:rPr lang="ru-RU" sz="32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(АПК РФ) </a:t>
              </a:r>
            </a:p>
            <a:p>
              <a:pPr lvl="0" algn="ctr" defTabSz="1422400">
                <a:lnSpc>
                  <a:spcPct val="100000"/>
                </a:lnSpc>
                <a:spcBef>
                  <a:spcPct val="0"/>
                </a:spcBef>
                <a:spcAft>
                  <a:spcPts val="0"/>
                </a:spcAft>
              </a:pPr>
              <a:endParaRPr lang="ru-RU" sz="32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defTabSz="1422400">
                <a:spcBef>
                  <a:spcPct val="0"/>
                </a:spcBef>
              </a:pPr>
              <a:r>
                <a:rPr lang="ru-RU" sz="32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главы 29 "Рассмотрение дел в порядке упрощенного производства" </a:t>
              </a:r>
            </a:p>
            <a:p>
              <a:pPr lvl="0" algn="ctr" defTabSz="1422400">
                <a:spcBef>
                  <a:spcPct val="0"/>
                </a:spcBef>
              </a:pPr>
              <a:endParaRPr lang="ru-RU" sz="32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defTabSz="1422400">
                <a:spcBef>
                  <a:spcPct val="0"/>
                </a:spcBef>
              </a:pPr>
              <a:r>
                <a:rPr lang="ru-RU" sz="32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 ст. 226 - 229</a:t>
              </a:r>
            </a:p>
            <a:p>
              <a:pPr lvl="0" algn="ctr" defTabSz="1422400">
                <a:lnSpc>
                  <a:spcPct val="100000"/>
                </a:lnSpc>
                <a:spcBef>
                  <a:spcPct val="0"/>
                </a:spcBef>
                <a:spcAft>
                  <a:spcPts val="0"/>
                </a:spcAft>
              </a:pPr>
              <a:endParaRPr lang="ru-RU" sz="3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5" name="Овал 4"/>
          <p:cNvSpPr/>
          <p:nvPr/>
        </p:nvSpPr>
        <p:spPr>
          <a:xfrm>
            <a:off x="322953" y="2002537"/>
            <a:ext cx="2968669" cy="2966272"/>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193143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396108" y="205481"/>
            <a:ext cx="8424939" cy="6250183"/>
            <a:chOff x="36576" y="75157"/>
            <a:chExt cx="8424939" cy="6447037"/>
          </a:xfrm>
        </p:grpSpPr>
        <p:sp>
          <p:nvSpPr>
            <p:cNvPr id="6" name="Пятиугольник 5"/>
            <p:cNvSpPr/>
            <p:nvPr/>
          </p:nvSpPr>
          <p:spPr>
            <a:xfrm rot="10800000">
              <a:off x="36576" y="75157"/>
              <a:ext cx="8424939" cy="644703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Пятиугольник 4"/>
            <p:cNvSpPr txBox="1"/>
            <p:nvPr/>
          </p:nvSpPr>
          <p:spPr>
            <a:xfrm rot="21600000">
              <a:off x="1648335" y="75157"/>
              <a:ext cx="6813180" cy="64470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3364" tIns="106680" rIns="199136" bIns="106680" numCol="1" spcCol="1270" anchor="ctr" anchorCtr="0">
              <a:noAutofit/>
            </a:bodyPr>
            <a:lstStyle/>
            <a:p>
              <a:pPr lvl="0" algn="ctr" defTabSz="1244600">
                <a:lnSpc>
                  <a:spcPct val="90000"/>
                </a:lnSpc>
                <a:spcBef>
                  <a:spcPct val="0"/>
                </a:spcBef>
                <a:spcAft>
                  <a:spcPct val="35000"/>
                </a:spcAft>
              </a:pPr>
              <a:r>
                <a:rPr lang="ru-RU" sz="28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Постановление Пленума Верховного Суда Российской Федерации</a:t>
              </a:r>
            </a:p>
            <a:p>
              <a:pPr lvl="0" algn="ctr" defTabSz="1244600">
                <a:lnSpc>
                  <a:spcPct val="90000"/>
                </a:lnSpc>
                <a:spcBef>
                  <a:spcPct val="0"/>
                </a:spcBef>
                <a:spcAft>
                  <a:spcPct val="35000"/>
                </a:spcAft>
              </a:pPr>
              <a:endParaRPr lang="ru-RU" sz="28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defTabSz="1244600">
                <a:lnSpc>
                  <a:spcPct val="90000"/>
                </a:lnSpc>
                <a:spcBef>
                  <a:spcPct val="0"/>
                </a:spcBef>
                <a:spcAft>
                  <a:spcPct val="35000"/>
                </a:spcAft>
              </a:pPr>
              <a:r>
                <a:rPr lang="ru-RU" sz="28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 18.04.2017 № 10</a:t>
              </a:r>
            </a:p>
            <a:p>
              <a:pPr lvl="0" algn="ctr" defTabSz="1244600">
                <a:lnSpc>
                  <a:spcPct val="90000"/>
                </a:lnSpc>
                <a:spcBef>
                  <a:spcPct val="0"/>
                </a:spcBef>
                <a:spcAft>
                  <a:spcPct val="35000"/>
                </a:spcAft>
              </a:pPr>
              <a:endParaRPr lang="ru-RU" sz="28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defTabSz="1244600">
                <a:lnSpc>
                  <a:spcPct val="90000"/>
                </a:lnSpc>
                <a:spcBef>
                  <a:spcPct val="0"/>
                </a:spcBef>
                <a:spcAft>
                  <a:spcPct val="35000"/>
                </a:spcAft>
              </a:pPr>
              <a:r>
                <a:rPr lang="ru-RU" sz="28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 некоторых вопросах применения судами положений Гражданского процессуального кодекса Российской Федерации и Арбитражного процессуального кодекса Российской Федерации об упрощенном производстве</a:t>
              </a:r>
            </a:p>
            <a:p>
              <a:pPr lvl="0" algn="ctr" defTabSz="1244600">
                <a:lnSpc>
                  <a:spcPct val="90000"/>
                </a:lnSpc>
                <a:spcBef>
                  <a:spcPct val="0"/>
                </a:spcBef>
                <a:spcAft>
                  <a:spcPct val="35000"/>
                </a:spcAft>
              </a:pPr>
              <a:endParaRPr lang="ru-RU" sz="3200" b="1" kern="1200" dirty="0" smtClean="0">
                <a:effectLst>
                  <a:outerShdw blurRad="38100" dist="38100" dir="2700000" algn="tl">
                    <a:srgbClr val="000000">
                      <a:alpha val="43137"/>
                    </a:srgbClr>
                  </a:outerShdw>
                </a:effectLst>
              </a:endParaRPr>
            </a:p>
          </p:txBody>
        </p:sp>
      </p:grpSp>
      <p:sp>
        <p:nvSpPr>
          <p:cNvPr id="5" name="Овал 4"/>
          <p:cNvSpPr/>
          <p:nvPr/>
        </p:nvSpPr>
        <p:spPr>
          <a:xfrm>
            <a:off x="322953" y="2002537"/>
            <a:ext cx="2968669" cy="2966272"/>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678160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p:cNvSpPr>
            <a:spLocks noGrp="1"/>
          </p:cNvSpPr>
          <p:nvPr>
            <p:ph type="title"/>
          </p:nvPr>
        </p:nvSpPr>
        <p:spPr>
          <a:xfrm>
            <a:off x="323528" y="3956030"/>
            <a:ext cx="8280920" cy="2088232"/>
          </a:xfrm>
        </p:spPr>
        <p:txBody>
          <a:bodyPr>
            <a:noAutofit/>
          </a:bodyPr>
          <a:lstStyle/>
          <a:p>
            <a:pPr algn="l"/>
            <a:r>
              <a:rPr lang="ru-RU" sz="2800" dirty="0" smtClean="0">
                <a:solidFill>
                  <a:schemeClr val="tx1"/>
                </a:solidFill>
              </a:rPr>
              <a:t>ПЕТРОВА </a:t>
            </a:r>
            <a:r>
              <a:rPr lang="ru-RU" sz="2800" dirty="0">
                <a:solidFill>
                  <a:schemeClr val="tx1"/>
                </a:solidFill>
              </a:rPr>
              <a:t>ВИКТОРИЯ ВЛАДИМИРОВНА </a:t>
            </a:r>
            <a:r>
              <a:rPr lang="ru-RU" sz="2800" dirty="0" smtClean="0">
                <a:solidFill>
                  <a:schemeClr val="tx1"/>
                </a:solidFill>
              </a:rPr>
              <a:t/>
            </a:r>
            <a:br>
              <a:rPr lang="ru-RU" sz="2800" dirty="0" smtClean="0">
                <a:solidFill>
                  <a:schemeClr val="tx1"/>
                </a:solidFill>
              </a:rPr>
            </a:br>
            <a:r>
              <a:rPr lang="ru-RU" sz="2800" dirty="0" smtClean="0">
                <a:solidFill>
                  <a:schemeClr val="tx1"/>
                </a:solidFill>
              </a:rPr>
              <a:t>судья Арбитражного суда </a:t>
            </a:r>
            <a:br>
              <a:rPr lang="ru-RU" sz="2800" dirty="0" smtClean="0">
                <a:solidFill>
                  <a:schemeClr val="tx1"/>
                </a:solidFill>
              </a:rPr>
            </a:br>
            <a:r>
              <a:rPr lang="ru-RU" sz="2800" dirty="0" smtClean="0">
                <a:solidFill>
                  <a:schemeClr val="tx1"/>
                </a:solidFill>
              </a:rPr>
              <a:t>Московского округа</a:t>
            </a:r>
            <a:br>
              <a:rPr lang="ru-RU" sz="2800" dirty="0" smtClean="0">
                <a:solidFill>
                  <a:schemeClr val="tx1"/>
                </a:solidFill>
              </a:rPr>
            </a:br>
            <a:r>
              <a:rPr lang="ru-RU" sz="2800" dirty="0" err="1" smtClean="0">
                <a:solidFill>
                  <a:schemeClr val="tx1"/>
                </a:solidFill>
              </a:rPr>
              <a:t>к.ю.н</a:t>
            </a:r>
            <a:r>
              <a:rPr lang="ru-RU" sz="2800" dirty="0" smtClean="0">
                <a:solidFill>
                  <a:schemeClr val="tx1"/>
                </a:solidFill>
              </a:rPr>
              <a:t>.     доцент</a:t>
            </a:r>
            <a:br>
              <a:rPr lang="ru-RU" sz="2800" dirty="0" smtClean="0">
                <a:solidFill>
                  <a:schemeClr val="tx1"/>
                </a:solidFill>
              </a:rPr>
            </a:br>
            <a:r>
              <a:rPr lang="ru-RU" sz="2800" dirty="0"/>
              <a:t>Почетный </a:t>
            </a:r>
            <a:r>
              <a:rPr lang="ru-RU" sz="2800" dirty="0"/>
              <a:t>работник судебной </a:t>
            </a:r>
            <a:r>
              <a:rPr lang="ru-RU" sz="2800" dirty="0"/>
              <a:t>системы</a:t>
            </a:r>
            <a:endParaRPr lang="ru-RU" sz="2800" dirty="0"/>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rcRect l="3826" r="3826"/>
          <a:stretch>
            <a:fillRect/>
          </a:stretch>
        </p:blipFill>
        <p:spPr>
          <a:xfrm>
            <a:off x="2634244" y="541421"/>
            <a:ext cx="3659487" cy="2620888"/>
          </a:xfrm>
          <a:prstGeom prst="rect">
            <a:avLst/>
          </a:prstGeom>
        </p:spPr>
      </p:pic>
    </p:spTree>
    <p:extLst>
      <p:ext uri="{BB962C8B-B14F-4D97-AF65-F5344CB8AC3E}">
        <p14:creationId xmlns:p14="http://schemas.microsoft.com/office/powerpoint/2010/main" val="752246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332656"/>
            <a:ext cx="8640960" cy="5478423"/>
          </a:xfrm>
          <a:prstGeom prst="rect">
            <a:avLst/>
          </a:prstGeom>
          <a:noFill/>
        </p:spPr>
        <p:txBody>
          <a:bodyPr wrap="square" rtlCol="0">
            <a:spAutoFit/>
          </a:bodyPr>
          <a:lstStyle/>
          <a:p>
            <a:pPr marL="742950" indent="-742950">
              <a:buAutoNum type="arabicPeriod"/>
            </a:pPr>
            <a:r>
              <a:rPr lang="ru-RU" sz="35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Извещения в упрощенном производстве.</a:t>
            </a:r>
          </a:p>
          <a:p>
            <a:pPr marL="742950" indent="-742950">
              <a:buAutoNum type="arabicPeriod"/>
            </a:pPr>
            <a:r>
              <a:rPr lang="ru-RU" sz="35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Как представить суду доказательства.</a:t>
            </a:r>
          </a:p>
          <a:p>
            <a:pPr marL="742950" indent="-742950">
              <a:buAutoNum type="arabicPeriod"/>
            </a:pPr>
            <a:r>
              <a:rPr lang="ru-RU" sz="35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Как перейти к исковому производству.</a:t>
            </a:r>
          </a:p>
          <a:p>
            <a:pPr marL="742950" indent="-742950">
              <a:buAutoNum type="arabicPeriod"/>
            </a:pPr>
            <a:r>
              <a:rPr lang="ru-RU" sz="35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Как обжаловать решение, вынесенное по итогам рассмотрения дела в упрощенном производстве.</a:t>
            </a:r>
          </a:p>
          <a:p>
            <a:pPr marL="742950" indent="-742950">
              <a:buAutoNum type="arabicPeriod"/>
            </a:pPr>
            <a:r>
              <a:rPr lang="ru-RU" sz="35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Особенности возмещения судебных расходов.</a:t>
            </a:r>
            <a:endParaRPr lang="ru-RU" sz="3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503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noGrp="1"/>
          </p:cNvSpPr>
          <p:nvPr>
            <p:ph type="title"/>
          </p:nvPr>
        </p:nvSpPr>
        <p:spPr>
          <a:prstGeom prst="rect">
            <a:avLst/>
          </a:prstGeom>
          <a:noFill/>
        </p:spPr>
        <p:txBody>
          <a:bodyPr wrap="square" rtlCol="0">
            <a:spAutoFit/>
          </a:bodyPr>
          <a:lstStyle/>
          <a:p>
            <a:pPr algn="ctr"/>
            <a:r>
              <a:rPr lang="ru-RU" sz="35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Извещения в упрощенном производстве</a:t>
            </a:r>
            <a:endParaRPr lang="ru-RU" sz="3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2369" y="1538288"/>
            <a:ext cx="4259262" cy="4259262"/>
          </a:xfrm>
          <a:effectLst>
            <a:glow rad="228600">
              <a:schemeClr val="accent1">
                <a:satMod val="175000"/>
                <a:alpha val="40000"/>
              </a:schemeClr>
            </a:glow>
          </a:effectLst>
        </p:spPr>
      </p:pic>
    </p:spTree>
    <p:extLst>
      <p:ext uri="{BB962C8B-B14F-4D97-AF65-F5344CB8AC3E}">
        <p14:creationId xmlns:p14="http://schemas.microsoft.com/office/powerpoint/2010/main" val="3284231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396108" y="205481"/>
            <a:ext cx="8424939" cy="6268471"/>
            <a:chOff x="36576" y="75157"/>
            <a:chExt cx="8424939" cy="6447037"/>
          </a:xfrm>
        </p:grpSpPr>
        <p:sp>
          <p:nvSpPr>
            <p:cNvPr id="6" name="Пятиугольник 5"/>
            <p:cNvSpPr/>
            <p:nvPr/>
          </p:nvSpPr>
          <p:spPr>
            <a:xfrm rot="10800000">
              <a:off x="36576" y="75157"/>
              <a:ext cx="8424939" cy="644703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Пятиугольник 4"/>
            <p:cNvSpPr txBox="1"/>
            <p:nvPr/>
          </p:nvSpPr>
          <p:spPr>
            <a:xfrm rot="21600000">
              <a:off x="1648335" y="75157"/>
              <a:ext cx="6813180" cy="64470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3364" tIns="68580" rIns="128016" bIns="68580" numCol="1" spcCol="1270" anchor="ctr" anchorCtr="0">
              <a:noAutofit/>
            </a:bodyPr>
            <a:lstStyle/>
            <a:p>
              <a:pPr lvl="0" algn="ctr" defTabSz="800100">
                <a:lnSpc>
                  <a:spcPct val="100000"/>
                </a:lnSpc>
                <a:spcBef>
                  <a:spcPct val="0"/>
                </a:spcBef>
                <a:spcAft>
                  <a:spcPts val="0"/>
                </a:spcAft>
              </a:pPr>
              <a:r>
                <a:rPr lang="ru-RU" sz="1800" b="1" kern="1200" dirty="0" smtClean="0">
                  <a:solidFill>
                    <a:schemeClr val="tx1"/>
                  </a:solidFill>
                  <a:latin typeface="Times New Roman" panose="02020603050405020304" pitchFamily="18" charset="0"/>
                  <a:cs typeface="Times New Roman" panose="02020603050405020304" pitchFamily="18" charset="0"/>
                </a:rPr>
                <a:t>Постановление Арбитражного суда Московского округа </a:t>
              </a:r>
            </a:p>
            <a:p>
              <a:pPr lvl="0" algn="ctr" defTabSz="800100">
                <a:lnSpc>
                  <a:spcPct val="100000"/>
                </a:lnSpc>
                <a:spcBef>
                  <a:spcPct val="0"/>
                </a:spcBef>
                <a:spcAft>
                  <a:spcPts val="0"/>
                </a:spcAft>
              </a:pPr>
              <a:r>
                <a:rPr lang="ru-RU" sz="1800" b="1" kern="1200" dirty="0" smtClean="0">
                  <a:solidFill>
                    <a:schemeClr val="tx1"/>
                  </a:solidFill>
                  <a:latin typeface="Times New Roman" panose="02020603050405020304" pitchFamily="18" charset="0"/>
                  <a:cs typeface="Times New Roman" panose="02020603050405020304" pitchFamily="18" charset="0"/>
                </a:rPr>
                <a:t>от 14.06.2017 по делу </a:t>
              </a:r>
            </a:p>
            <a:p>
              <a:pPr lvl="0" algn="ctr" defTabSz="800100">
                <a:lnSpc>
                  <a:spcPct val="100000"/>
                </a:lnSpc>
                <a:spcBef>
                  <a:spcPct val="0"/>
                </a:spcBef>
                <a:spcAft>
                  <a:spcPts val="0"/>
                </a:spcAft>
              </a:pPr>
              <a:r>
                <a:rPr lang="ru-RU" sz="1800" b="1" kern="1200" dirty="0" smtClean="0">
                  <a:solidFill>
                    <a:schemeClr val="tx1"/>
                  </a:solidFill>
                  <a:latin typeface="Times New Roman" panose="02020603050405020304" pitchFamily="18" charset="0"/>
                  <a:cs typeface="Times New Roman" panose="02020603050405020304" pitchFamily="18" charset="0"/>
                </a:rPr>
                <a:t>N А40-196053/2016</a:t>
              </a:r>
            </a:p>
            <a:p>
              <a:pPr lvl="0" algn="ctr" defTabSz="800100">
                <a:lnSpc>
                  <a:spcPct val="100000"/>
                </a:lnSpc>
                <a:spcBef>
                  <a:spcPct val="0"/>
                </a:spcBef>
                <a:spcAft>
                  <a:spcPts val="0"/>
                </a:spcAft>
              </a:pPr>
              <a:endParaRPr lang="ru-RU" sz="1800" b="1" kern="1200" dirty="0" smtClean="0">
                <a:solidFill>
                  <a:schemeClr val="tx1"/>
                </a:solidFill>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r>
                <a:rPr lang="ru-RU" sz="1800" b="0" i="0" kern="1200" dirty="0" smtClean="0">
                  <a:solidFill>
                    <a:schemeClr val="tx1"/>
                  </a:solidFill>
                  <a:latin typeface="Times New Roman" panose="02020603050405020304" pitchFamily="18" charset="0"/>
                  <a:cs typeface="Times New Roman" panose="02020603050405020304" pitchFamily="18" charset="0"/>
                </a:rPr>
                <a:t>Лица, участвующие в деле, рассматриваемом в порядке</a:t>
              </a:r>
              <a:br>
                <a:rPr lang="ru-RU" sz="1800" b="0" i="0" kern="1200" dirty="0" smtClean="0">
                  <a:solidFill>
                    <a:schemeClr val="tx1"/>
                  </a:solidFill>
                  <a:latin typeface="Times New Roman" panose="02020603050405020304" pitchFamily="18" charset="0"/>
                  <a:cs typeface="Times New Roman" panose="02020603050405020304" pitchFamily="18" charset="0"/>
                </a:rPr>
              </a:br>
              <a:r>
                <a:rPr lang="ru-RU" sz="1800" b="0" i="0" kern="1200" dirty="0" smtClean="0">
                  <a:solidFill>
                    <a:schemeClr val="tx1"/>
                  </a:solidFill>
                  <a:latin typeface="Times New Roman" panose="02020603050405020304" pitchFamily="18" charset="0"/>
                  <a:cs typeface="Times New Roman" panose="02020603050405020304" pitchFamily="18" charset="0"/>
                </a:rPr>
                <a:t>упрощенного производства, считаются извещенными надлежащим образом, если</a:t>
              </a:r>
              <a:br>
                <a:rPr lang="ru-RU" sz="1800" b="0" i="0" kern="1200" dirty="0" smtClean="0">
                  <a:solidFill>
                    <a:schemeClr val="tx1"/>
                  </a:solidFill>
                  <a:latin typeface="Times New Roman" panose="02020603050405020304" pitchFamily="18" charset="0"/>
                  <a:cs typeface="Times New Roman" panose="02020603050405020304" pitchFamily="18" charset="0"/>
                </a:rPr>
              </a:br>
              <a:r>
                <a:rPr lang="ru-RU" sz="1800" b="0" i="0" kern="1200" dirty="0" smtClean="0">
                  <a:solidFill>
                    <a:schemeClr val="tx1"/>
                  </a:solidFill>
                  <a:latin typeface="Times New Roman" panose="02020603050405020304" pitchFamily="18" charset="0"/>
                  <a:cs typeface="Times New Roman" panose="02020603050405020304" pitchFamily="18" charset="0"/>
                </a:rPr>
                <a:t>ко дню принятия решения арбитражный суд располагает сведениями о получении</a:t>
              </a:r>
              <a:br>
                <a:rPr lang="ru-RU" sz="1800" b="0" i="0" kern="1200" dirty="0" smtClean="0">
                  <a:solidFill>
                    <a:schemeClr val="tx1"/>
                  </a:solidFill>
                  <a:latin typeface="Times New Roman" panose="02020603050405020304" pitchFamily="18" charset="0"/>
                  <a:cs typeface="Times New Roman" panose="02020603050405020304" pitchFamily="18" charset="0"/>
                </a:rPr>
              </a:br>
              <a:r>
                <a:rPr lang="ru-RU" sz="1800" b="0" i="0" kern="1200" dirty="0" smtClean="0">
                  <a:solidFill>
                    <a:schemeClr val="tx1"/>
                  </a:solidFill>
                  <a:latin typeface="Times New Roman" panose="02020603050405020304" pitchFamily="18" charset="0"/>
                  <a:cs typeface="Times New Roman" panose="02020603050405020304" pitchFamily="18" charset="0"/>
                </a:rPr>
                <a:t>адресатом копии определения о принятии искового заявления или заявления к</a:t>
              </a:r>
              <a:br>
                <a:rPr lang="ru-RU" sz="1800" b="0" i="0" kern="1200" dirty="0" smtClean="0">
                  <a:solidFill>
                    <a:schemeClr val="tx1"/>
                  </a:solidFill>
                  <a:latin typeface="Times New Roman" panose="02020603050405020304" pitchFamily="18" charset="0"/>
                  <a:cs typeface="Times New Roman" panose="02020603050405020304" pitchFamily="18" charset="0"/>
                </a:rPr>
              </a:br>
              <a:r>
                <a:rPr lang="ru-RU" sz="1800" b="0" i="0" kern="1200" dirty="0" smtClean="0">
                  <a:solidFill>
                    <a:schemeClr val="tx1"/>
                  </a:solidFill>
                  <a:latin typeface="Times New Roman" panose="02020603050405020304" pitchFamily="18" charset="0"/>
                  <a:cs typeface="Times New Roman" panose="02020603050405020304" pitchFamily="18" charset="0"/>
                </a:rPr>
                <a:t>производству и рассмотрении дела в порядке упрощенного производства,</a:t>
              </a:r>
              <a:br>
                <a:rPr lang="ru-RU" sz="1800" b="0" i="0" kern="1200" dirty="0" smtClean="0">
                  <a:solidFill>
                    <a:schemeClr val="tx1"/>
                  </a:solidFill>
                  <a:latin typeface="Times New Roman" panose="02020603050405020304" pitchFamily="18" charset="0"/>
                  <a:cs typeface="Times New Roman" panose="02020603050405020304" pitchFamily="18" charset="0"/>
                </a:rPr>
              </a:br>
              <a:r>
                <a:rPr lang="ru-RU" sz="1800" b="0" i="0" kern="1200" dirty="0" smtClean="0">
                  <a:solidFill>
                    <a:schemeClr val="tx1"/>
                  </a:solidFill>
                  <a:latin typeface="Times New Roman" panose="02020603050405020304" pitchFamily="18" charset="0"/>
                  <a:cs typeface="Times New Roman" panose="02020603050405020304" pitchFamily="18" charset="0"/>
                </a:rPr>
                <a:t>направленной ему в порядке, установленном АПК РФ, или иными доказательствами получения лицами,</a:t>
              </a:r>
              <a:br>
                <a:rPr lang="ru-RU" sz="1800" b="0" i="0" kern="1200" dirty="0" smtClean="0">
                  <a:solidFill>
                    <a:schemeClr val="tx1"/>
                  </a:solidFill>
                  <a:latin typeface="Times New Roman" panose="02020603050405020304" pitchFamily="18" charset="0"/>
                  <a:cs typeface="Times New Roman" panose="02020603050405020304" pitchFamily="18" charset="0"/>
                </a:rPr>
              </a:br>
              <a:r>
                <a:rPr lang="ru-RU" sz="1800" b="0" i="0" kern="1200" dirty="0" smtClean="0">
                  <a:solidFill>
                    <a:schemeClr val="tx1"/>
                  </a:solidFill>
                  <a:latin typeface="Times New Roman" panose="02020603050405020304" pitchFamily="18" charset="0"/>
                  <a:cs typeface="Times New Roman" panose="02020603050405020304" pitchFamily="18" charset="0"/>
                </a:rPr>
                <a:t>участвующими в деле, информации о начавшемся судебном процессе.</a:t>
              </a:r>
              <a:endParaRPr lang="ru-RU" sz="18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5" name="Овал 4"/>
          <p:cNvSpPr/>
          <p:nvPr/>
        </p:nvSpPr>
        <p:spPr>
          <a:xfrm>
            <a:off x="322953" y="2002537"/>
            <a:ext cx="2968669" cy="2884114"/>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248278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377820" y="205481"/>
            <a:ext cx="8424939" cy="6447037"/>
            <a:chOff x="0" y="0"/>
            <a:chExt cx="8424939" cy="6447037"/>
          </a:xfrm>
        </p:grpSpPr>
        <p:sp>
          <p:nvSpPr>
            <p:cNvPr id="6" name="Пятиугольник 5"/>
            <p:cNvSpPr/>
            <p:nvPr/>
          </p:nvSpPr>
          <p:spPr>
            <a:xfrm rot="10800000">
              <a:off x="0" y="0"/>
              <a:ext cx="8424939" cy="644703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Пятиугольник 4"/>
            <p:cNvSpPr txBox="1"/>
            <p:nvPr/>
          </p:nvSpPr>
          <p:spPr>
            <a:xfrm rot="21600000">
              <a:off x="1611759" y="0"/>
              <a:ext cx="6813180" cy="64470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3364" tIns="91440" rIns="170688" bIns="91440" numCol="1" spcCol="1270" anchor="ctr" anchorCtr="0">
              <a:noAutofit/>
            </a:bodyPr>
            <a:lstStyle/>
            <a:p>
              <a:pPr lvl="0" algn="ctr" defTabSz="1066800">
                <a:lnSpc>
                  <a:spcPct val="100000"/>
                </a:lnSpc>
                <a:spcBef>
                  <a:spcPct val="0"/>
                </a:spcBef>
                <a:spcAft>
                  <a:spcPts val="0"/>
                </a:spcAft>
              </a:pPr>
              <a:r>
                <a:rPr lang="ru-RU" sz="2400" b="0" i="0" kern="1200" dirty="0" smtClean="0">
                  <a:solidFill>
                    <a:schemeClr val="tx1"/>
                  </a:solidFill>
                  <a:latin typeface="Times New Roman" panose="02020603050405020304" pitchFamily="18" charset="0"/>
                  <a:cs typeface="Times New Roman" panose="02020603050405020304" pitchFamily="18" charset="0"/>
                </a:rPr>
                <a:t>С 01 сентября 2013 года вступил в силу Федеральный закон от 07 мая 2013 года № 100-ФЗ, в соответствии с которым внесены изменения в Гражданский кодекс Российской Федерации. В частности, введено понятие юридически значимых сообщений.  </a:t>
              </a:r>
            </a:p>
            <a:p>
              <a:pPr lvl="0" algn="ctr" defTabSz="1066800">
                <a:lnSpc>
                  <a:spcPct val="100000"/>
                </a:lnSpc>
                <a:spcBef>
                  <a:spcPct val="0"/>
                </a:spcBef>
                <a:spcAft>
                  <a:spcPts val="0"/>
                </a:spcAft>
              </a:pPr>
              <a:r>
                <a:rPr lang="ru-RU" sz="2400" b="0" i="0" kern="1200" dirty="0" smtClean="0">
                  <a:solidFill>
                    <a:schemeClr val="tx1"/>
                  </a:solidFill>
                  <a:latin typeface="Times New Roman" panose="02020603050405020304" pitchFamily="18" charset="0"/>
                  <a:cs typeface="Times New Roman" panose="02020603050405020304" pitchFamily="18" charset="0"/>
                </a:rPr>
                <a:t/>
              </a:r>
              <a:br>
                <a:rPr lang="ru-RU" sz="2400" b="0" i="0" kern="1200" dirty="0" smtClean="0">
                  <a:solidFill>
                    <a:schemeClr val="tx1"/>
                  </a:solidFill>
                  <a:latin typeface="Times New Roman" panose="02020603050405020304" pitchFamily="18" charset="0"/>
                  <a:cs typeface="Times New Roman" panose="02020603050405020304" pitchFamily="18" charset="0"/>
                </a:rPr>
              </a:br>
              <a:r>
                <a:rPr lang="ru-RU" sz="2400" b="0" i="0" kern="1200" dirty="0" smtClean="0">
                  <a:solidFill>
                    <a:schemeClr val="tx1"/>
                  </a:solidFill>
                  <a:latin typeface="Times New Roman" panose="02020603050405020304" pitchFamily="18" charset="0"/>
                  <a:cs typeface="Times New Roman" panose="02020603050405020304" pitchFamily="18" charset="0"/>
                </a:rPr>
                <a:t>Такими сообщениями признаются заявления, уведомления, извещения, требования или иные сообщения, с которыми закон или сделка связывают гражданско-правовые последствия для другого лица (п. 1 ст. 165.1 Гражданского</a:t>
              </a:r>
              <a:br>
                <a:rPr lang="ru-RU" sz="2400" b="0" i="0" kern="1200" dirty="0" smtClean="0">
                  <a:solidFill>
                    <a:schemeClr val="tx1"/>
                  </a:solidFill>
                  <a:latin typeface="Times New Roman" panose="02020603050405020304" pitchFamily="18" charset="0"/>
                  <a:cs typeface="Times New Roman" panose="02020603050405020304" pitchFamily="18" charset="0"/>
                </a:rPr>
              </a:br>
              <a:r>
                <a:rPr lang="ru-RU" sz="2400" b="0" i="0" kern="1200" dirty="0" smtClean="0">
                  <a:solidFill>
                    <a:schemeClr val="tx1"/>
                  </a:solidFill>
                  <a:latin typeface="Times New Roman" panose="02020603050405020304" pitchFamily="18" charset="0"/>
                  <a:cs typeface="Times New Roman" panose="02020603050405020304" pitchFamily="18" charset="0"/>
                </a:rPr>
                <a:t>кодекса Российской Федерации).</a:t>
              </a:r>
              <a:r>
                <a:rPr lang="ru-RU" sz="1200" b="0" i="0" kern="1200" dirty="0" smtClean="0">
                  <a:latin typeface="Times New Roman" panose="02020603050405020304" pitchFamily="18" charset="0"/>
                  <a:cs typeface="Times New Roman" panose="02020603050405020304" pitchFamily="18" charset="0"/>
                </a:rPr>
                <a:t/>
              </a:r>
              <a:br>
                <a:rPr lang="ru-RU" sz="1200" b="0" i="0" kern="1200" dirty="0" smtClean="0">
                  <a:latin typeface="Times New Roman" panose="02020603050405020304" pitchFamily="18" charset="0"/>
                  <a:cs typeface="Times New Roman" panose="02020603050405020304" pitchFamily="18" charset="0"/>
                </a:rPr>
              </a:br>
              <a:endParaRPr lang="ru-RU" sz="1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5" name="Овал 4"/>
          <p:cNvSpPr/>
          <p:nvPr/>
        </p:nvSpPr>
        <p:spPr>
          <a:xfrm>
            <a:off x="341241" y="2077694"/>
            <a:ext cx="2968669" cy="2966272"/>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585408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396108" y="205481"/>
            <a:ext cx="8424939" cy="6250183"/>
            <a:chOff x="36576" y="75157"/>
            <a:chExt cx="8424939" cy="6447037"/>
          </a:xfrm>
        </p:grpSpPr>
        <p:sp>
          <p:nvSpPr>
            <p:cNvPr id="6" name="Пятиугольник 5"/>
            <p:cNvSpPr/>
            <p:nvPr/>
          </p:nvSpPr>
          <p:spPr>
            <a:xfrm rot="10800000">
              <a:off x="36576" y="75157"/>
              <a:ext cx="8424939" cy="644703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Пятиугольник 4"/>
            <p:cNvSpPr txBox="1"/>
            <p:nvPr/>
          </p:nvSpPr>
          <p:spPr>
            <a:xfrm rot="21600000">
              <a:off x="1648335" y="75157"/>
              <a:ext cx="6813180" cy="64470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3364" tIns="60960" rIns="113792" bIns="60960" numCol="1" spcCol="1270" anchor="ctr" anchorCtr="0">
              <a:noAutofit/>
            </a:bodyPr>
            <a:lstStyle/>
            <a:p>
              <a:pPr lvl="0" algn="ctr" defTabSz="711200">
                <a:lnSpc>
                  <a:spcPct val="100000"/>
                </a:lnSpc>
                <a:spcBef>
                  <a:spcPct val="0"/>
                </a:spcBef>
                <a:spcAft>
                  <a:spcPts val="0"/>
                </a:spcAft>
              </a:pPr>
              <a:r>
                <a:rPr lang="ru-RU" sz="1600" b="0" i="0" kern="1200" dirty="0" smtClean="0">
                  <a:solidFill>
                    <a:schemeClr val="tx1"/>
                  </a:solidFill>
                  <a:latin typeface="Times New Roman" panose="02020603050405020304" pitchFamily="18" charset="0"/>
                  <a:cs typeface="Times New Roman" panose="02020603050405020304" pitchFamily="18" charset="0"/>
                </a:rPr>
                <a:t>Согласно разъяснениям, содержащимся в Постановлении Пленума</a:t>
              </a:r>
              <a:br>
                <a:rPr lang="ru-RU" sz="1600" b="0" i="0" kern="1200" dirty="0" smtClean="0">
                  <a:solidFill>
                    <a:schemeClr val="tx1"/>
                  </a:solidFill>
                  <a:latin typeface="Times New Roman" panose="02020603050405020304" pitchFamily="18" charset="0"/>
                  <a:cs typeface="Times New Roman" panose="02020603050405020304" pitchFamily="18" charset="0"/>
                </a:rPr>
              </a:br>
              <a:r>
                <a:rPr lang="ru-RU" sz="1600" b="0" i="0" kern="1200" dirty="0" smtClean="0">
                  <a:solidFill>
                    <a:schemeClr val="tx1"/>
                  </a:solidFill>
                  <a:latin typeface="Times New Roman" panose="02020603050405020304" pitchFamily="18" charset="0"/>
                  <a:cs typeface="Times New Roman" panose="02020603050405020304" pitchFamily="18" charset="0"/>
                </a:rPr>
                <a:t>Верховного Суда Российской Федерации от 23 июня 2015 года № 25 «О</a:t>
              </a:r>
              <a:br>
                <a:rPr lang="ru-RU" sz="1600" b="0" i="0" kern="1200" dirty="0" smtClean="0">
                  <a:solidFill>
                    <a:schemeClr val="tx1"/>
                  </a:solidFill>
                  <a:latin typeface="Times New Roman" panose="02020603050405020304" pitchFamily="18" charset="0"/>
                  <a:cs typeface="Times New Roman" panose="02020603050405020304" pitchFamily="18" charset="0"/>
                </a:rPr>
              </a:br>
              <a:r>
                <a:rPr lang="ru-RU" sz="1600" b="0" i="0" kern="1200" dirty="0" smtClean="0">
                  <a:solidFill>
                    <a:schemeClr val="tx1"/>
                  </a:solidFill>
                  <a:latin typeface="Times New Roman" panose="02020603050405020304" pitchFamily="18" charset="0"/>
                  <a:cs typeface="Times New Roman" panose="02020603050405020304" pitchFamily="18" charset="0"/>
                </a:rPr>
                <a:t>применении судами некоторых положений раздела I части первой Гражданского кодекса Российской Федерации» (далее - Пленума ВС РФ от 23 июня 2015 года № 25), юридическое лицо несет риск последствий неполучения юридически значимых сообщений, доставленных по адресу, указанному в ЕГРЮЛ либо по адресу, указанному самим юридическим лицом, а также риск отсутствия по указанным адресам своего представителя; сообщения, доставленные по названным адресам, считаются полученными, даже если соответствующее лицо фактически не находится по указанному адресу (п. 63); юридически значимое сообщение считается доставленным и в тех случаях, если оно поступило лицу, которому оно направлено, но по обстоятельствам, зависящим от него, не было ему вручено или  адресат не ознакомился с ним (п. 1 ст. 165.1 Гражданского кодекса Российской Федерации); например, сообщение считается доставленным, если адресат уклонился от получения корреспонденции в отделении связи, в связи с чем, она была возвращена по истечении срока хранения (п. 67).  </a:t>
              </a:r>
            </a:p>
          </p:txBody>
        </p:sp>
      </p:grpSp>
      <p:sp>
        <p:nvSpPr>
          <p:cNvPr id="5" name="Овал 4"/>
          <p:cNvSpPr/>
          <p:nvPr/>
        </p:nvSpPr>
        <p:spPr>
          <a:xfrm>
            <a:off x="322953" y="2002537"/>
            <a:ext cx="2968669" cy="2875700"/>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494792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396108" y="205481"/>
            <a:ext cx="8424939" cy="6177031"/>
            <a:chOff x="36576" y="75157"/>
            <a:chExt cx="8424939" cy="6447037"/>
          </a:xfrm>
        </p:grpSpPr>
        <p:sp>
          <p:nvSpPr>
            <p:cNvPr id="6" name="Пятиугольник 5"/>
            <p:cNvSpPr/>
            <p:nvPr/>
          </p:nvSpPr>
          <p:spPr>
            <a:xfrm rot="10800000">
              <a:off x="36576" y="75157"/>
              <a:ext cx="8424939" cy="644703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Пятиугольник 4"/>
            <p:cNvSpPr txBox="1"/>
            <p:nvPr/>
          </p:nvSpPr>
          <p:spPr>
            <a:xfrm rot="21600000">
              <a:off x="1648335" y="75157"/>
              <a:ext cx="6813180" cy="64470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3364" tIns="106680" rIns="199136" bIns="106680" numCol="1" spcCol="1270" anchor="ctr" anchorCtr="0">
              <a:noAutofit/>
            </a:bodyPr>
            <a:lstStyle/>
            <a:p>
              <a:pPr lvl="0" algn="ctr" defTabSz="1244600">
                <a:lnSpc>
                  <a:spcPct val="100000"/>
                </a:lnSpc>
                <a:spcBef>
                  <a:spcPct val="0"/>
                </a:spcBef>
                <a:spcAft>
                  <a:spcPts val="0"/>
                </a:spcAft>
              </a:pPr>
              <a:r>
                <a:rPr lang="ru-RU" sz="2800" b="0" i="0" kern="1200" dirty="0" smtClean="0">
                  <a:solidFill>
                    <a:schemeClr val="tx1"/>
                  </a:solidFill>
                  <a:latin typeface="Times New Roman" panose="02020603050405020304" pitchFamily="18" charset="0"/>
                  <a:cs typeface="Times New Roman" panose="02020603050405020304" pitchFamily="18" charset="0"/>
                </a:rPr>
                <a:t>  </a:t>
              </a:r>
            </a:p>
            <a:p>
              <a:pPr lvl="0" algn="ctr" defTabSz="1244600">
                <a:lnSpc>
                  <a:spcPct val="100000"/>
                </a:lnSpc>
                <a:spcBef>
                  <a:spcPct val="0"/>
                </a:spcBef>
                <a:spcAft>
                  <a:spcPts val="0"/>
                </a:spcAft>
              </a:pPr>
              <a:r>
                <a:rPr lang="ru-RU" sz="2800" b="0" i="0" kern="1200" dirty="0" smtClean="0">
                  <a:solidFill>
                    <a:schemeClr val="tx1"/>
                  </a:solidFill>
                  <a:latin typeface="Times New Roman" panose="02020603050405020304" pitchFamily="18" charset="0"/>
                  <a:cs typeface="Times New Roman" panose="02020603050405020304" pitchFamily="18" charset="0"/>
                </a:rPr>
                <a:t>В п. 68 Постановления Пленума Верховного Суда Российской Федерации от 23 июня 2015 года № 25 разъяснено, что ст. 165.1 Гражданского кодекса Российской Федерации подлежит применению также к судебным извещениям и вызовам, если гражданским процессуальным или арбитражным процессуальным законодательством не предусмотрено иное.</a:t>
              </a:r>
              <a:endParaRPr lang="ru-RU" sz="28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5" name="Овал 4"/>
          <p:cNvSpPr/>
          <p:nvPr/>
        </p:nvSpPr>
        <p:spPr>
          <a:xfrm>
            <a:off x="322953" y="2002537"/>
            <a:ext cx="2968669" cy="2842043"/>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962286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79512" y="2781278"/>
            <a:ext cx="8784976" cy="4076722"/>
            <a:chOff x="0" y="2484283"/>
            <a:chExt cx="8784976" cy="4223026"/>
          </a:xfrm>
        </p:grpSpPr>
        <p:sp>
          <p:nvSpPr>
            <p:cNvPr id="8" name="Прямоугольник 7"/>
            <p:cNvSpPr/>
            <p:nvPr/>
          </p:nvSpPr>
          <p:spPr>
            <a:xfrm>
              <a:off x="0" y="2740315"/>
              <a:ext cx="8784976" cy="352369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p:cNvSpPr txBox="1"/>
            <p:nvPr/>
          </p:nvSpPr>
          <p:spPr>
            <a:xfrm>
              <a:off x="0" y="2484283"/>
              <a:ext cx="8784976" cy="42230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a:spcBef>
                  <a:spcPct val="0"/>
                </a:spcBef>
              </a:pPr>
              <a:r>
                <a:rPr lang="ru-RU" sz="1400" b="1" kern="1200" dirty="0" smtClean="0">
                  <a:solidFill>
                    <a:schemeClr val="tx1"/>
                  </a:solidFill>
                </a:rPr>
                <a:t>Учитывая представление ООО фирма "ЭЛВИ" доказательств обращения 25 декабря 2014 года (согласно оттиску почтового штемпеля) </a:t>
              </a:r>
              <a:r>
                <a:rPr lang="ru-RU" sz="1400" b="1" u="sng" kern="1200" dirty="0" smtClean="0">
                  <a:solidFill>
                    <a:schemeClr val="tx1"/>
                  </a:solidFill>
                  <a:effectLst>
                    <a:outerShdw blurRad="38100" dist="38100" dir="2700000" algn="tl">
                      <a:srgbClr val="000000">
                        <a:alpha val="43137"/>
                      </a:srgbClr>
                    </a:outerShdw>
                  </a:effectLst>
                </a:rPr>
                <a:t>с заявлением в адрес Почты России о пересылке всей поступающей в адрес ООО фирма "ЭЛВИ" корреспонденции </a:t>
              </a:r>
              <a:r>
                <a:rPr lang="ru-RU" sz="1400" b="1" kern="1200" dirty="0" smtClean="0">
                  <a:solidFill>
                    <a:schemeClr val="tx1"/>
                  </a:solidFill>
                </a:rPr>
                <a:t>(109202, город Москва, ул. 1-я Фрезерная, д. 2 корп. 1) </a:t>
              </a:r>
              <a:r>
                <a:rPr lang="ru-RU" sz="1400" b="1" u="sng" kern="1200" dirty="0" smtClean="0">
                  <a:solidFill>
                    <a:schemeClr val="tx1"/>
                  </a:solidFill>
                  <a:effectLst>
                    <a:outerShdw blurRad="38100" dist="38100" dir="2700000" algn="tl">
                      <a:srgbClr val="000000">
                        <a:alpha val="43137"/>
                      </a:srgbClr>
                    </a:outerShdw>
                  </a:effectLst>
                </a:rPr>
                <a:t>на иной адрес</a:t>
              </a:r>
              <a:r>
                <a:rPr lang="ru-RU" sz="1400" b="1" kern="1200" dirty="0" smtClean="0">
                  <a:solidFill>
                    <a:schemeClr val="tx1"/>
                  </a:solidFill>
                </a:rPr>
                <a:t>: 140011, Московская область, город Люберцы, ул. Шоссейная, д. 4, кв. 22 и сообщать об этом по телефону, указанному в заявлении, а также заявление о разъяснении причин </a:t>
              </a:r>
              <a:r>
                <a:rPr lang="ru-RU" sz="1400" b="1" kern="1200" dirty="0" err="1" smtClean="0">
                  <a:solidFill>
                    <a:schemeClr val="tx1"/>
                  </a:solidFill>
                </a:rPr>
                <a:t>непоступления</a:t>
              </a:r>
              <a:r>
                <a:rPr lang="ru-RU" sz="1400" b="1" kern="1200" dirty="0" smtClean="0">
                  <a:solidFill>
                    <a:schemeClr val="tx1"/>
                  </a:solidFill>
                </a:rPr>
                <a:t> в адрес ООО фирма "ЭЛВИ" в 2015 году какой-либо корреспонденции, направленный в адрес Почты России, принимая во внимание </a:t>
              </a:r>
              <a:r>
                <a:rPr lang="ru-RU" sz="1400" b="1" u="sng" kern="1200" dirty="0" smtClean="0">
                  <a:solidFill>
                    <a:schemeClr val="tx1"/>
                  </a:solidFill>
                  <a:effectLst>
                    <a:outerShdw blurRad="38100" dist="38100" dir="2700000" algn="tl">
                      <a:srgbClr val="000000">
                        <a:alpha val="43137"/>
                      </a:srgbClr>
                    </a:outerShdw>
                  </a:effectLst>
                </a:rPr>
                <a:t>ответ Почты России </a:t>
              </a:r>
              <a:r>
                <a:rPr lang="ru-RU" sz="1400" b="1" kern="1200" dirty="0" smtClean="0">
                  <a:solidFill>
                    <a:schemeClr val="tx1"/>
                  </a:solidFill>
                </a:rPr>
                <a:t>от 27 июня 2016 года N ОРГ-4462, согласно которому заказное письмо разряда "Судебное" с простым уведомлением N 11522576803794 было возвращено отправителю                                                                            16 марта 2015 года, с указанием также на то, что </a:t>
              </a:r>
              <a:r>
                <a:rPr lang="ru-RU" sz="1400" b="1" u="sng" kern="1200" dirty="0" smtClean="0">
                  <a:solidFill>
                    <a:schemeClr val="tx1"/>
                  </a:solidFill>
                  <a:effectLst>
                    <a:outerShdw blurRad="38100" dist="38100" dir="2700000" algn="tl">
                      <a:srgbClr val="000000">
                        <a:alpha val="43137"/>
                      </a:srgbClr>
                    </a:outerShdw>
                  </a:effectLst>
                </a:rPr>
                <a:t>жалоба ООО фирма "ЭЛВИ" признана обоснованной и к виновному сотруднику будут применены меры дисциплинарного воздействия</a:t>
              </a:r>
              <a:r>
                <a:rPr lang="ru-RU" sz="1400" b="1" kern="1200" dirty="0" smtClean="0">
                  <a:solidFill>
                    <a:schemeClr val="tx1"/>
                  </a:solidFill>
                </a:rPr>
                <a:t>, </a:t>
              </a:r>
              <a:r>
                <a:rPr lang="ru-RU" sz="1400" b="1" u="sng" kern="1200" dirty="0" smtClean="0">
                  <a:solidFill>
                    <a:schemeClr val="tx1"/>
                  </a:solidFill>
                  <a:effectLst>
                    <a:outerShdw blurRad="38100" dist="38100" dir="2700000" algn="tl">
                      <a:srgbClr val="000000">
                        <a:alpha val="43137"/>
                      </a:srgbClr>
                    </a:outerShdw>
                  </a:effectLst>
                </a:rPr>
                <a:t>не имеется оснований для признания надлежащим извещение судом первой инстанции ООО фирма "ЭЛВИ" о начавшемся процессе по делу N А40-32636/15-9-260</a:t>
              </a:r>
              <a:r>
                <a:rPr lang="ru-RU" sz="1400" b="1" kern="1200" dirty="0" smtClean="0">
                  <a:solidFill>
                    <a:schemeClr val="tx1"/>
                  </a:solidFill>
                </a:rPr>
                <a:t>.</a:t>
              </a:r>
            </a:p>
            <a:p>
              <a:pPr marL="0" marR="0" lvl="0" indent="0" algn="ctr" defTabSz="914400" eaLnBrk="1" fontAlgn="auto" latinLnBrk="0" hangingPunct="1">
                <a:lnSpc>
                  <a:spcPct val="100000"/>
                </a:lnSpc>
                <a:spcBef>
                  <a:spcPct val="0"/>
                </a:spcBef>
                <a:spcAft>
                  <a:spcPts val="0"/>
                </a:spcAft>
                <a:buClrTx/>
                <a:buSzTx/>
                <a:buFontTx/>
                <a:buNone/>
                <a:tabLst/>
                <a:defRPr/>
              </a:pPr>
              <a:endParaRPr lang="ru-RU" sz="1300" kern="1200" dirty="0" smtClean="0"/>
            </a:p>
          </p:txBody>
        </p:sp>
      </p:grpSp>
      <p:grpSp>
        <p:nvGrpSpPr>
          <p:cNvPr id="5" name="Группа 4"/>
          <p:cNvGrpSpPr/>
          <p:nvPr/>
        </p:nvGrpSpPr>
        <p:grpSpPr>
          <a:xfrm>
            <a:off x="179512" y="296995"/>
            <a:ext cx="8784976" cy="2803500"/>
            <a:chOff x="0" y="0"/>
            <a:chExt cx="8784976" cy="2803500"/>
          </a:xfrm>
        </p:grpSpPr>
        <p:sp>
          <p:nvSpPr>
            <p:cNvPr id="6" name="Выноска со стрелкой вверх 5"/>
            <p:cNvSpPr/>
            <p:nvPr/>
          </p:nvSpPr>
          <p:spPr>
            <a:xfrm rot="10800000">
              <a:off x="0" y="0"/>
              <a:ext cx="8784976" cy="2803500"/>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Выноска со стрелкой вверх 6"/>
            <p:cNvSpPr txBox="1"/>
            <p:nvPr/>
          </p:nvSpPr>
          <p:spPr>
            <a:xfrm rot="21600000">
              <a:off x="0" y="0"/>
              <a:ext cx="8784976" cy="18216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Постановление Арбитражного суда Московского округа от 01.11.2016                                                                                    по делу N А40-32636/15-9-260</a:t>
              </a:r>
            </a:p>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Дело рассмотрено в порядке упрощенного производства</a:t>
              </a:r>
            </a:p>
            <a:p>
              <a:pPr lvl="0" algn="ctr" defTabSz="711200">
                <a:lnSpc>
                  <a:spcPct val="90000"/>
                </a:lnSpc>
                <a:spcBef>
                  <a:spcPct val="0"/>
                </a:spcBef>
                <a:spcAft>
                  <a:spcPct val="35000"/>
                </a:spcAft>
              </a:pPr>
              <a:endParaRPr lang="ru-RU" sz="1600" kern="1200" dirty="0" smtClean="0">
                <a:solidFill>
                  <a:schemeClr val="tx1"/>
                </a:solidFill>
                <a:latin typeface="Times New Roman" pitchFamily="18" charset="0"/>
                <a:cs typeface="Times New Roman" pitchFamily="18" charset="0"/>
              </a:endParaRPr>
            </a:p>
            <a:p>
              <a:pPr lvl="0" algn="ctr" defTabSz="711200">
                <a:lnSpc>
                  <a:spcPct val="90000"/>
                </a:lnSpc>
                <a:spcBef>
                  <a:spcPct val="0"/>
                </a:spcBef>
                <a:spcAft>
                  <a:spcPct val="35000"/>
                </a:spcAft>
              </a:pPr>
              <a:r>
                <a:rPr lang="ru-RU" sz="1800" kern="1200" dirty="0" smtClean="0">
                  <a:solidFill>
                    <a:schemeClr val="tx1"/>
                  </a:solidFill>
                  <a:latin typeface="Times New Roman" pitchFamily="18" charset="0"/>
                  <a:cs typeface="Times New Roman" pitchFamily="18" charset="0"/>
                </a:rPr>
                <a:t>По вопросу надлежащего извещения участников процесса</a:t>
              </a:r>
              <a:endParaRPr lang="ru-RU" sz="1800" kern="1200" dirty="0">
                <a:solidFill>
                  <a:schemeClr val="tx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669263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79512" y="2308852"/>
            <a:ext cx="8784976" cy="4152105"/>
            <a:chOff x="0" y="2011942"/>
            <a:chExt cx="8784976" cy="4252235"/>
          </a:xfrm>
        </p:grpSpPr>
        <p:sp>
          <p:nvSpPr>
            <p:cNvPr id="8" name="Прямоугольник 7"/>
            <p:cNvSpPr/>
            <p:nvPr/>
          </p:nvSpPr>
          <p:spPr>
            <a:xfrm>
              <a:off x="0" y="2011942"/>
              <a:ext cx="8784976" cy="425223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p:cNvSpPr txBox="1"/>
            <p:nvPr/>
          </p:nvSpPr>
          <p:spPr>
            <a:xfrm>
              <a:off x="0" y="2011942"/>
              <a:ext cx="8784976" cy="4252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При рассмотрении дела, как было обращено внимание судом кассационной инстанции, истец и ответчик были надлежащим образом извещены о рассмотрении дела, поскольку </a:t>
              </a:r>
              <a:r>
                <a:rPr lang="ru-RU" sz="1400" b="1" u="sng" kern="1200" dirty="0" smtClean="0">
                  <a:solidFill>
                    <a:schemeClr val="tx1"/>
                  </a:solidFill>
                </a:rPr>
                <a:t>в материалах дела имеется представленный ответчиком отзыв на исковое заявление, а также представленные истцом возражения на данный отзыв</a:t>
              </a:r>
              <a:r>
                <a:rPr lang="ru-RU" sz="1400" b="1" kern="1200" dirty="0" smtClean="0">
                  <a:solidFill>
                    <a:schemeClr val="tx1"/>
                  </a:solidFill>
                </a:rPr>
                <a:t>.</a:t>
              </a:r>
            </a:p>
            <a:p>
              <a:pPr lvl="0" algn="ctr" defTabSz="622300">
                <a:lnSpc>
                  <a:spcPct val="90000"/>
                </a:lnSpc>
                <a:spcBef>
                  <a:spcPct val="0"/>
                </a:spcBef>
                <a:spcAft>
                  <a:spcPct val="35000"/>
                </a:spcAft>
              </a:pPr>
              <a:endParaRPr lang="ru-RU" sz="1400" b="1" kern="1200" dirty="0" smtClean="0">
                <a:solidFill>
                  <a:schemeClr val="tx1"/>
                </a:solidFill>
              </a:endParaRPr>
            </a:p>
            <a:p>
              <a:pPr lvl="0" algn="ctr" defTabSz="622300">
                <a:lnSpc>
                  <a:spcPct val="90000"/>
                </a:lnSpc>
                <a:spcBef>
                  <a:spcPct val="0"/>
                </a:spcBef>
                <a:spcAft>
                  <a:spcPct val="35000"/>
                </a:spcAft>
              </a:pPr>
              <a:r>
                <a:rPr lang="ru-RU" sz="1400" b="1" kern="1200" dirty="0" smtClean="0">
                  <a:solidFill>
                    <a:schemeClr val="tx1"/>
                  </a:solidFill>
                </a:rPr>
                <a:t>Суд кассационной инстанции также отметил, что определение о принятии апелляционной жалобы к производству с рассмотрением дела в порядке упрощенного производства без вызова сторон было размещено в картотеке арбитражных дела в сети интернет в открытом доступе своевременно.</a:t>
              </a:r>
            </a:p>
            <a:p>
              <a:pPr lvl="0" algn="ctr" defTabSz="622300">
                <a:lnSpc>
                  <a:spcPct val="90000"/>
                </a:lnSpc>
                <a:spcBef>
                  <a:spcPct val="0"/>
                </a:spcBef>
                <a:spcAft>
                  <a:spcPct val="35000"/>
                </a:spcAft>
              </a:pPr>
              <a:endParaRPr lang="ru-RU" sz="1400" b="1" kern="1200" dirty="0" smtClean="0">
                <a:solidFill>
                  <a:schemeClr val="tx1"/>
                </a:solidFill>
              </a:endParaRPr>
            </a:p>
            <a:p>
              <a:pPr lvl="0" algn="ctr" defTabSz="622300">
                <a:lnSpc>
                  <a:spcPct val="90000"/>
                </a:lnSpc>
                <a:spcBef>
                  <a:spcPct val="0"/>
                </a:spcBef>
                <a:spcAft>
                  <a:spcPct val="35000"/>
                </a:spcAft>
              </a:pPr>
              <a:r>
                <a:rPr lang="ru-RU" sz="1400" b="1" kern="1200" dirty="0" smtClean="0">
                  <a:solidFill>
                    <a:schemeClr val="tx1"/>
                  </a:solidFill>
                </a:rPr>
                <a:t>В силу чего суд кассационной инстанции пришёл к выводу о том, что в рассматриваемом случае стороны могли реализовать предусмотренную ч. 6 ст. 121 АПК РФ возможность самостоятельно отслеживать и получать информацию о движении дела, о принимаемых судебных актах, в том числе в сети интернет в картотеке арбитражных дел по соответствующему электронному адресу.</a:t>
              </a:r>
            </a:p>
            <a:p>
              <a:pPr lvl="0" algn="ctr" defTabSz="622300">
                <a:lnSpc>
                  <a:spcPct val="90000"/>
                </a:lnSpc>
                <a:spcBef>
                  <a:spcPct val="0"/>
                </a:spcBef>
                <a:spcAft>
                  <a:spcPct val="35000"/>
                </a:spcAft>
              </a:pPr>
              <a:endParaRPr lang="ru-RU" sz="1400" b="1" kern="1200" dirty="0" smtClean="0">
                <a:solidFill>
                  <a:schemeClr val="tx1"/>
                </a:solidFill>
              </a:endParaRPr>
            </a:p>
            <a:p>
              <a:pPr lvl="0" algn="ctr" defTabSz="622300">
                <a:lnSpc>
                  <a:spcPct val="90000"/>
                </a:lnSpc>
                <a:spcBef>
                  <a:spcPct val="0"/>
                </a:spcBef>
                <a:spcAft>
                  <a:spcPct val="35000"/>
                </a:spcAft>
              </a:pPr>
              <a:r>
                <a:rPr lang="ru-RU" sz="1400" b="1" kern="1200" dirty="0" smtClean="0">
                  <a:solidFill>
                    <a:schemeClr val="tx1"/>
                  </a:solidFill>
                </a:rPr>
                <a:t>При таких обстоятельствах, как указал суд кассационной инстанции, истец и ответчик были надлежащим образом извещены арбитражным судом апелляционной инстанции о рассмотрении дела.</a:t>
              </a:r>
              <a:endParaRPr lang="ru-RU" sz="1300" kern="1200" dirty="0" smtClean="0"/>
            </a:p>
          </p:txBody>
        </p:sp>
      </p:grpSp>
      <p:grpSp>
        <p:nvGrpSpPr>
          <p:cNvPr id="5" name="Группа 4"/>
          <p:cNvGrpSpPr/>
          <p:nvPr/>
        </p:nvGrpSpPr>
        <p:grpSpPr>
          <a:xfrm>
            <a:off x="179512" y="296910"/>
            <a:ext cx="8784976" cy="2009849"/>
            <a:chOff x="0" y="0"/>
            <a:chExt cx="8784976" cy="2058317"/>
          </a:xfrm>
        </p:grpSpPr>
        <p:sp>
          <p:nvSpPr>
            <p:cNvPr id="6" name="Выноска со стрелкой вверх 5"/>
            <p:cNvSpPr/>
            <p:nvPr/>
          </p:nvSpPr>
          <p:spPr>
            <a:xfrm rot="10800000">
              <a:off x="0" y="0"/>
              <a:ext cx="8784976" cy="2058317"/>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Выноска со стрелкой вверх 6"/>
            <p:cNvSpPr txBox="1"/>
            <p:nvPr/>
          </p:nvSpPr>
          <p:spPr>
            <a:xfrm rot="21600000">
              <a:off x="0" y="0"/>
              <a:ext cx="8784976" cy="13374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Постановление Арбитражного суда Московского округа от 17.10.2017 по делу № А40-2530/2017</a:t>
              </a:r>
            </a:p>
            <a:p>
              <a:pPr lvl="0" algn="ctr" defTabSz="6223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Дело рассмотрено в порядке упрощенного производства</a:t>
              </a:r>
            </a:p>
            <a:p>
              <a:pPr lvl="0" algn="ctr" defTabSz="622300">
                <a:lnSpc>
                  <a:spcPct val="90000"/>
                </a:lnSpc>
                <a:spcBef>
                  <a:spcPct val="0"/>
                </a:spcBef>
                <a:spcAft>
                  <a:spcPct val="35000"/>
                </a:spcAft>
              </a:pPr>
              <a:r>
                <a:rPr lang="ru-RU" sz="1400" b="1" kern="1200" dirty="0" smtClean="0">
                  <a:solidFill>
                    <a:schemeClr val="tx1"/>
                  </a:solidFill>
                </a:rPr>
                <a:t>Обращаясь с кассационной жалобой , ответчик ссылался на наличие основания для отмены обжалуемых судебных актов (решения суда первой инстанции и постановления суда апелляционной инстанции), предусмотренного п. 2 ч. 4 ст. 288 АПК РФ, а именно на ненадлежащее извещение в суде апелляционной инстанции</a:t>
              </a:r>
              <a:endParaRPr lang="ru-RU" sz="2000" kern="1200" dirty="0">
                <a:solidFill>
                  <a:schemeClr val="tx1"/>
                </a:solidFill>
              </a:endParaRPr>
            </a:p>
          </p:txBody>
        </p:sp>
      </p:grpSp>
    </p:spTree>
    <p:extLst>
      <p:ext uri="{BB962C8B-B14F-4D97-AF65-F5344CB8AC3E}">
        <p14:creationId xmlns:p14="http://schemas.microsoft.com/office/powerpoint/2010/main" val="3658750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79512" y="3894417"/>
            <a:ext cx="8784976" cy="2666919"/>
            <a:chOff x="0" y="3597754"/>
            <a:chExt cx="8784976" cy="2666919"/>
          </a:xfrm>
        </p:grpSpPr>
        <p:sp>
          <p:nvSpPr>
            <p:cNvPr id="8" name="Прямоугольник 7"/>
            <p:cNvSpPr/>
            <p:nvPr/>
          </p:nvSpPr>
          <p:spPr>
            <a:xfrm>
              <a:off x="0" y="3597754"/>
              <a:ext cx="8784976" cy="266691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p:cNvSpPr txBox="1"/>
            <p:nvPr/>
          </p:nvSpPr>
          <p:spPr>
            <a:xfrm>
              <a:off x="0" y="3597754"/>
              <a:ext cx="8784976" cy="26669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cs typeface="Times New Roman" pitchFamily="18" charset="0"/>
                </a:rPr>
                <a:t>Учитывая пределы рассмотрения дела в суде кассационной инстанции, в том числе для споров, рассмотренных в порядке упрощенного производства, и отсутствие оснований для безусловной отмены судебных актов судов первой и апелляционной инстанции, суд кассационной инстанции обратил внимание на то, что иные доводы ответчика, изложенные в кассационной жалобе, судом кассационной инстанции не рассматриваются.</a:t>
              </a:r>
              <a:endParaRPr lang="ru-RU" sz="2000" kern="1200" dirty="0" smtClean="0">
                <a:latin typeface="Times New Roman" pitchFamily="18" charset="0"/>
                <a:cs typeface="Times New Roman" pitchFamily="18" charset="0"/>
              </a:endParaRPr>
            </a:p>
          </p:txBody>
        </p:sp>
      </p:grpSp>
      <p:grpSp>
        <p:nvGrpSpPr>
          <p:cNvPr id="5" name="Группа 4"/>
          <p:cNvGrpSpPr/>
          <p:nvPr/>
        </p:nvGrpSpPr>
        <p:grpSpPr>
          <a:xfrm>
            <a:off x="179512" y="296663"/>
            <a:ext cx="8784976" cy="3681608"/>
            <a:chOff x="0" y="0"/>
            <a:chExt cx="8784976" cy="3681608"/>
          </a:xfrm>
        </p:grpSpPr>
        <p:sp>
          <p:nvSpPr>
            <p:cNvPr id="6" name="Выноска со стрелкой вверх 5"/>
            <p:cNvSpPr/>
            <p:nvPr/>
          </p:nvSpPr>
          <p:spPr>
            <a:xfrm rot="10800000">
              <a:off x="0" y="0"/>
              <a:ext cx="8784976" cy="3681608"/>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Выноска со стрелкой вверх 6"/>
            <p:cNvSpPr txBox="1"/>
            <p:nvPr/>
          </p:nvSpPr>
          <p:spPr>
            <a:xfrm rot="21600000">
              <a:off x="0" y="0"/>
              <a:ext cx="8784976" cy="23921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cs typeface="Times New Roman" pitchFamily="18" charset="0"/>
                </a:rPr>
                <a:t>Постановление Арбитражного суда Московского округа от 17.10.2017               по делу № А40-2530/2017</a:t>
              </a:r>
              <a:endParaRPr lang="ru-RU" sz="2000" kern="1200" dirty="0" smtClean="0">
                <a:solidFill>
                  <a:schemeClr val="tx1"/>
                </a:solidFill>
                <a:latin typeface="Times New Roman" pitchFamily="18" charset="0"/>
                <a:cs typeface="Times New Roman" pitchFamily="18" charset="0"/>
              </a:endParaRPr>
            </a:p>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cs typeface="Times New Roman" pitchFamily="18" charset="0"/>
                </a:rPr>
                <a:t>Дело рассмотрено в порядке упрощенного производства</a:t>
              </a:r>
              <a:endParaRPr lang="ru-RU" sz="2000" kern="1200" dirty="0" smtClean="0">
                <a:solidFill>
                  <a:schemeClr val="tx1"/>
                </a:solidFill>
                <a:latin typeface="Times New Roman" pitchFamily="18" charset="0"/>
                <a:cs typeface="Times New Roman" pitchFamily="18" charset="0"/>
              </a:endParaRPr>
            </a:p>
            <a:p>
              <a:pPr lvl="0" algn="ctr" defTabSz="8890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Обращаясь с кассационной жалобой , ответчик ссылался на наличие основания для отмены обжалуемых судебных актов (решения суда первой инстанции и постановления суда апелляционной инстанции), предусмотренного п. 2 ч. 4 ст. 288 АПК РФ, а именно на ненадлежащее извещение в суде апелляционной инстанции</a:t>
              </a:r>
              <a:endParaRPr lang="ru-RU" sz="1600" kern="1200" dirty="0">
                <a:solidFill>
                  <a:schemeClr val="tx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807058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79511" y="3179615"/>
            <a:ext cx="8880267" cy="3379577"/>
            <a:chOff x="0" y="2880808"/>
            <a:chExt cx="8784976" cy="3379577"/>
          </a:xfrm>
        </p:grpSpPr>
        <p:sp>
          <p:nvSpPr>
            <p:cNvPr id="8" name="Прямоугольник 7"/>
            <p:cNvSpPr/>
            <p:nvPr/>
          </p:nvSpPr>
          <p:spPr>
            <a:xfrm>
              <a:off x="0" y="2880808"/>
              <a:ext cx="8784976" cy="337957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p:cNvSpPr txBox="1"/>
            <p:nvPr/>
          </p:nvSpPr>
          <p:spPr>
            <a:xfrm>
              <a:off x="0" y="2880808"/>
              <a:ext cx="8784976" cy="33795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Довод кассатора (ответчика) о рассмотрении дела в отсутствии его надлежащего извещения опровергается материалами настоящего дела ,  в связи с чем был отклонен как необоснованный при наличии доказательств извещения кассатора по адресу указанному в ЕГРЮЛ.</a:t>
              </a:r>
            </a:p>
            <a:p>
              <a:pPr lvl="0" algn="ctr" defTabSz="800100">
                <a:lnSpc>
                  <a:spcPct val="90000"/>
                </a:lnSpc>
                <a:spcBef>
                  <a:spcPct val="0"/>
                </a:spcBef>
                <a:spcAft>
                  <a:spcPct val="35000"/>
                </a:spcAft>
              </a:pPr>
              <a:r>
                <a:rPr lang="ru-RU" sz="1800" b="0" kern="1200" dirty="0" smtClean="0">
                  <a:solidFill>
                    <a:schemeClr val="tx1"/>
                  </a:solidFill>
                  <a:latin typeface="Times New Roman" pitchFamily="18" charset="0"/>
                  <a:cs typeface="Times New Roman" pitchFamily="18" charset="0"/>
                </a:rPr>
                <a:t>Учитывая пределы рассмотрения дела в суде кассационной инстанции, в том числе для споров, рассмотренных в порядке упрощенного производства, и отсутствие оснований для безусловной отмены судебных актов судов первой и апелляционной инстанций предусмотренных ч. 4 ст. 288 АПК РФ, суд кассационной инстанции обратил внимание на то, что иные доводы ответчика, изложенные в кассационной жалобе, судом кассационной инстанции не рассматриваются.</a:t>
              </a:r>
            </a:p>
          </p:txBody>
        </p:sp>
      </p:grpSp>
      <p:grpSp>
        <p:nvGrpSpPr>
          <p:cNvPr id="5" name="Группа 4"/>
          <p:cNvGrpSpPr/>
          <p:nvPr/>
        </p:nvGrpSpPr>
        <p:grpSpPr>
          <a:xfrm>
            <a:off x="179511" y="298807"/>
            <a:ext cx="8880267" cy="2948509"/>
            <a:chOff x="0" y="0"/>
            <a:chExt cx="8784976" cy="2948509"/>
          </a:xfrm>
        </p:grpSpPr>
        <p:sp>
          <p:nvSpPr>
            <p:cNvPr id="6" name="Выноска со стрелкой вверх 5"/>
            <p:cNvSpPr/>
            <p:nvPr/>
          </p:nvSpPr>
          <p:spPr>
            <a:xfrm rot="10800000">
              <a:off x="0" y="0"/>
              <a:ext cx="8784976" cy="2948509"/>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Выноска со стрелкой вверх 6"/>
            <p:cNvSpPr txBox="1"/>
            <p:nvPr/>
          </p:nvSpPr>
          <p:spPr>
            <a:xfrm rot="21600000">
              <a:off x="0" y="0"/>
              <a:ext cx="8784976" cy="19158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Постановление Арбитражного суда Московского округа от 19.12.2017                                                                       по делу № А40-231674/2016</a:t>
              </a:r>
            </a:p>
            <a:p>
              <a:pPr lvl="0" algn="ctr" defTabSz="7112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Дело рассмотрено в порядке упрощенного производства</a:t>
              </a:r>
            </a:p>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Обращаясь с кассационной жалобой , ответчик ссылался на наличие основания для отмены обжалуемых судебных актов (решения суда первой инстанции и постановления суда апелляционной инстанции), предусмотренного п. 2 ч. 4 ст. 288 АПК РФ, а именно на ненадлежащее извещение в суде апелляционной инстанции</a:t>
              </a:r>
            </a:p>
            <a:p>
              <a:pPr lvl="0" algn="ctr" defTabSz="711200">
                <a:lnSpc>
                  <a:spcPct val="90000"/>
                </a:lnSpc>
                <a:spcBef>
                  <a:spcPct val="0"/>
                </a:spcBef>
                <a:spcAft>
                  <a:spcPct val="35000"/>
                </a:spcAft>
              </a:pPr>
              <a:endParaRPr lang="ru-RU" sz="1600" b="1" kern="1200" dirty="0" smtClean="0">
                <a:solidFill>
                  <a:schemeClr val="tx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567698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2179" y="3535566"/>
            <a:ext cx="8640960" cy="2308324"/>
          </a:xfrm>
          <a:prstGeom prst="rect">
            <a:avLst/>
          </a:prstGeom>
          <a:noFill/>
        </p:spPr>
        <p:txBody>
          <a:bodyPr wrap="square" rtlCol="0">
            <a:spAutoFit/>
          </a:bodyPr>
          <a:lstStyle/>
          <a:p>
            <a:pPr algn="ctr"/>
            <a:r>
              <a:rPr lang="ru-RU" sz="3600" b="1" dirty="0" smtClean="0">
                <a:effectLst>
                  <a:outerShdw blurRad="38100" dist="38100" dir="2700000" algn="tl">
                    <a:srgbClr val="000000">
                      <a:alpha val="43137"/>
                    </a:srgbClr>
                  </a:outerShdw>
                </a:effectLst>
              </a:rPr>
              <a:t>Приказное и упрощенное производство в  арбитражном процессе: проблемы, которые выявила судебная практика</a:t>
            </a:r>
            <a:endParaRPr lang="ru-RU" sz="3600" b="1" dirty="0">
              <a:effectLst>
                <a:outerShdw blurRad="38100" dist="38100" dir="2700000" algn="tl">
                  <a:srgbClr val="000000">
                    <a:alpha val="43137"/>
                  </a:srgbClr>
                </a:outerShdw>
              </a:effectLs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659" y="266700"/>
            <a:ext cx="5080000" cy="3162300"/>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2747578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275765" y="1741253"/>
            <a:ext cx="8784976" cy="4819287"/>
            <a:chOff x="0" y="1443793"/>
            <a:chExt cx="8784976" cy="4819287"/>
          </a:xfrm>
        </p:grpSpPr>
        <p:sp>
          <p:nvSpPr>
            <p:cNvPr id="8" name="Прямоугольник 7"/>
            <p:cNvSpPr/>
            <p:nvPr/>
          </p:nvSpPr>
          <p:spPr>
            <a:xfrm>
              <a:off x="0" y="1443793"/>
              <a:ext cx="8784976" cy="481928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p:cNvSpPr txBox="1"/>
            <p:nvPr/>
          </p:nvSpPr>
          <p:spPr>
            <a:xfrm>
              <a:off x="0" y="1443793"/>
              <a:ext cx="8784976" cy="48192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b="0" kern="1200" dirty="0" smtClean="0">
                  <a:solidFill>
                    <a:schemeClr val="tx1"/>
                  </a:solidFill>
                  <a:latin typeface="Times New Roman" pitchFamily="18" charset="0"/>
                  <a:cs typeface="Times New Roman" pitchFamily="18" charset="0"/>
                </a:rPr>
                <a:t>Суд кассационной инстанции исходя из системного толкования норм АПК РФ, разъяснений, изложенных в Постановлении Пленума Верховного Суда РФ от18.04.2017 № 10, указал, что </a:t>
              </a:r>
              <a:r>
                <a:rPr lang="ru-RU" sz="1900" b="1" i="1" kern="1200" dirty="0" smtClean="0">
                  <a:solidFill>
                    <a:schemeClr val="tx1"/>
                  </a:solidFill>
                  <a:latin typeface="Times New Roman" pitchFamily="18" charset="0"/>
                  <a:cs typeface="Times New Roman" pitchFamily="18" charset="0"/>
                </a:rPr>
                <a:t>рассмотрение судом апелляционной инстанции апелляционной жалобы на решение по делу, рассмотренному судом первой инстанции в порядке упрощенного производства, в коллегиальном составе с вызовом лиц, участвующих в деле, в судебное заседание </a:t>
              </a:r>
              <a:r>
                <a:rPr lang="ru-RU" sz="1900" b="1" i="1" u="sng" kern="1200" dirty="0" smtClean="0">
                  <a:solidFill>
                    <a:schemeClr val="tx1"/>
                  </a:solidFill>
                  <a:latin typeface="Times New Roman" pitchFamily="18" charset="0"/>
                  <a:cs typeface="Times New Roman" pitchFamily="18" charset="0"/>
                </a:rPr>
                <a:t>не изменяет установленный ч.4 ст.299 АПК РФ порядок обжалования такого решения в суде кассационной инстанции. </a:t>
              </a:r>
              <a:endParaRPr lang="ru-RU" sz="1900" b="1" i="1" kern="1200" dirty="0" smtClean="0">
                <a:solidFill>
                  <a:schemeClr val="tx1"/>
                </a:solidFill>
                <a:latin typeface="Times New Roman" pitchFamily="18" charset="0"/>
                <a:cs typeface="Times New Roman" pitchFamily="18" charset="0"/>
              </a:endParaRPr>
            </a:p>
            <a:p>
              <a:pPr lvl="0" algn="ctr" defTabSz="800100">
                <a:lnSpc>
                  <a:spcPct val="90000"/>
                </a:lnSpc>
                <a:spcBef>
                  <a:spcPct val="0"/>
                </a:spcBef>
                <a:spcAft>
                  <a:spcPct val="35000"/>
                </a:spcAft>
              </a:pPr>
              <a:r>
                <a:rPr lang="ru-RU" sz="1800" b="0" kern="1200" dirty="0" smtClean="0">
                  <a:solidFill>
                    <a:schemeClr val="tx1"/>
                  </a:solidFill>
                  <a:latin typeface="Times New Roman" pitchFamily="18" charset="0"/>
                  <a:cs typeface="Times New Roman" pitchFamily="18" charset="0"/>
                </a:rPr>
                <a:t>Вместе с тем как было обращено внимание судом кассационной инстанции, в кассационной жалобе отсутствовали доводы о предусмотренных ч.4 ст.288 АПК РФ нарушениях норм процессуального права (оснований, являющихся безусловными для отмены судебных актов судов первой и апелляционной инстанций).</a:t>
              </a:r>
            </a:p>
            <a:p>
              <a:pPr lvl="0" algn="ctr" defTabSz="800100">
                <a:lnSpc>
                  <a:spcPct val="90000"/>
                </a:lnSpc>
                <a:spcBef>
                  <a:spcPct val="0"/>
                </a:spcBef>
                <a:spcAft>
                  <a:spcPct val="35000"/>
                </a:spcAft>
              </a:pPr>
              <a:r>
                <a:rPr lang="ru-RU" sz="1800" b="0" kern="1200" dirty="0" smtClean="0">
                  <a:solidFill>
                    <a:schemeClr val="tx1"/>
                  </a:solidFill>
                  <a:latin typeface="Times New Roman" pitchFamily="18" charset="0"/>
                  <a:cs typeface="Times New Roman" pitchFamily="18" charset="0"/>
                </a:rPr>
                <a:t>В силу изложенного, руководствуясь п.1 ч.1 ст. 281 АПК РФ (согласно которому арбитражный суд кассационной инстанции возвращает кассационную жалобу, если установит, что она подана на судебный акт, который в соответствии с АПК РФ не обжалуется в порядке кассационного производства)  суд кассационной инстанции пришел к выводу о том, что кассационная жалоба подлежит возвращению заявителю.</a:t>
              </a:r>
            </a:p>
          </p:txBody>
        </p:sp>
      </p:grpSp>
      <p:grpSp>
        <p:nvGrpSpPr>
          <p:cNvPr id="5" name="Группа 4"/>
          <p:cNvGrpSpPr/>
          <p:nvPr/>
        </p:nvGrpSpPr>
        <p:grpSpPr>
          <a:xfrm>
            <a:off x="275765" y="297460"/>
            <a:ext cx="8784976" cy="1478282"/>
            <a:chOff x="0" y="0"/>
            <a:chExt cx="8784976" cy="1478282"/>
          </a:xfrm>
        </p:grpSpPr>
        <p:sp>
          <p:nvSpPr>
            <p:cNvPr id="6" name="Выноска со стрелкой вверх 5"/>
            <p:cNvSpPr/>
            <p:nvPr/>
          </p:nvSpPr>
          <p:spPr>
            <a:xfrm rot="10800000">
              <a:off x="0" y="0"/>
              <a:ext cx="8784976" cy="1478282"/>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Выноска со стрелкой вверх 6"/>
            <p:cNvSpPr txBox="1"/>
            <p:nvPr/>
          </p:nvSpPr>
          <p:spPr>
            <a:xfrm rot="21600000">
              <a:off x="0" y="0"/>
              <a:ext cx="8784976" cy="9605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Определение Арбитражного суда Московского округа от 08.11.2017 по делу                                                            № А41-85153/2016</a:t>
              </a:r>
            </a:p>
            <a:p>
              <a:pPr lvl="0" algn="ctr" defTabSz="7112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Дело рассмотрено в порядке упрощенного производства</a:t>
              </a:r>
            </a:p>
          </p:txBody>
        </p:sp>
      </p:grpSp>
    </p:spTree>
    <p:extLst>
      <p:ext uri="{BB962C8B-B14F-4D97-AF65-F5344CB8AC3E}">
        <p14:creationId xmlns:p14="http://schemas.microsoft.com/office/powerpoint/2010/main" val="2122624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79512" y="3179615"/>
            <a:ext cx="8699793" cy="3379577"/>
            <a:chOff x="0" y="2880808"/>
            <a:chExt cx="8784976" cy="3379577"/>
          </a:xfrm>
        </p:grpSpPr>
        <p:sp>
          <p:nvSpPr>
            <p:cNvPr id="8" name="Прямоугольник 7"/>
            <p:cNvSpPr/>
            <p:nvPr/>
          </p:nvSpPr>
          <p:spPr>
            <a:xfrm>
              <a:off x="0" y="2880808"/>
              <a:ext cx="8784976" cy="337957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p:cNvSpPr txBox="1"/>
            <p:nvPr/>
          </p:nvSpPr>
          <p:spPr>
            <a:xfrm>
              <a:off x="0" y="2880808"/>
              <a:ext cx="8784976" cy="33795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Установив, что копия определения о принятии искового заявления к рассмотрению в порядке упрощенного производства была направлена судом первой инстанции ответчику по адресу указанному в выписке из ЕГРЮЛ по состоянию на дату подачи искового заявления, что в ходатайстве о восстановлении пропущенного процессуального срока на подачу апелляционной жалобы на обжалуемый судебный акт не указаны объективные причины, по которым заявитель апелляционной жлобы пропустил установленный действующим законодательством срок на совершение процессуального действия о восстановлении которого он просит, а также не представил доказательства, подтверждающие, что имелись обстоятельства, объективно препятствующие совершить данные действия в установленные законом сроки, суд апелляционной инстанции отказал в восстановлении пропущенного срока на подачу апелляционной жалобы.</a:t>
              </a:r>
              <a:endParaRPr lang="ru-RU" sz="1800" kern="1200" dirty="0" smtClean="0">
                <a:latin typeface="Times New Roman" pitchFamily="18" charset="0"/>
                <a:cs typeface="Times New Roman" pitchFamily="18" charset="0"/>
              </a:endParaRPr>
            </a:p>
          </p:txBody>
        </p:sp>
      </p:grpSp>
      <p:grpSp>
        <p:nvGrpSpPr>
          <p:cNvPr id="5" name="Группа 4"/>
          <p:cNvGrpSpPr/>
          <p:nvPr/>
        </p:nvGrpSpPr>
        <p:grpSpPr>
          <a:xfrm>
            <a:off x="179512" y="298807"/>
            <a:ext cx="8699793" cy="2948509"/>
            <a:chOff x="0" y="0"/>
            <a:chExt cx="8784976" cy="2948509"/>
          </a:xfrm>
        </p:grpSpPr>
        <p:sp>
          <p:nvSpPr>
            <p:cNvPr id="6" name="Выноска со стрелкой вверх 5"/>
            <p:cNvSpPr/>
            <p:nvPr/>
          </p:nvSpPr>
          <p:spPr>
            <a:xfrm rot="10800000">
              <a:off x="0" y="0"/>
              <a:ext cx="8784976" cy="2948509"/>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Выноска со стрелкой вверх 6"/>
            <p:cNvSpPr txBox="1"/>
            <p:nvPr/>
          </p:nvSpPr>
          <p:spPr>
            <a:xfrm rot="21600000">
              <a:off x="0" y="0"/>
              <a:ext cx="8784976" cy="19158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Постановление Арбитражного суда Московского округа от 09.10.2017                                                                       по делу № А40-203953/2016</a:t>
              </a:r>
            </a:p>
            <a:p>
              <a:pPr lvl="0" algn="ctr" defTabSz="7112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Дело рассмотрено в порядке упрощенного производства</a:t>
              </a:r>
            </a:p>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Определением суда апелляционной инстанции возвращена апелляционная жалоба в связи с пропуском срока на ее подачу и отказом в восстановлении пропущенного срока</a:t>
              </a:r>
            </a:p>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Судом кассационной инстанции определение суда апелляционной инстанции оставлено без изменения</a:t>
              </a:r>
              <a:endParaRPr lang="ru-RU" sz="1600" kern="1200" dirty="0">
                <a:solidFill>
                  <a:schemeClr val="tx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453488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114426498"/>
              </p:ext>
            </p:extLst>
          </p:nvPr>
        </p:nvGraphicFramePr>
        <p:xfrm>
          <a:off x="251520" y="116632"/>
          <a:ext cx="8784976"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9149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548680"/>
            <a:ext cx="8640960" cy="630942"/>
          </a:xfrm>
          <a:prstGeom prst="rect">
            <a:avLst/>
          </a:prstGeom>
          <a:noFill/>
        </p:spPr>
        <p:txBody>
          <a:bodyPr wrap="square" rtlCol="0">
            <a:spAutoFit/>
          </a:bodyPr>
          <a:lstStyle/>
          <a:p>
            <a:pPr algn="ctr"/>
            <a:r>
              <a:rPr lang="ru-RU" sz="3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Как представить суду доказательства</a:t>
            </a: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5219" y="1554163"/>
            <a:ext cx="4525962" cy="4525962"/>
          </a:xfrm>
          <a:effectLst>
            <a:glow rad="228600">
              <a:schemeClr val="accent1">
                <a:satMod val="175000"/>
                <a:alpha val="40000"/>
              </a:schemeClr>
            </a:glow>
          </a:effectLst>
        </p:spPr>
      </p:pic>
    </p:spTree>
    <p:extLst>
      <p:ext uri="{BB962C8B-B14F-4D97-AF65-F5344CB8AC3E}">
        <p14:creationId xmlns:p14="http://schemas.microsoft.com/office/powerpoint/2010/main" val="1522724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396108" y="205481"/>
            <a:ext cx="8543355" cy="6303603"/>
            <a:chOff x="36576" y="75157"/>
            <a:chExt cx="8424939" cy="6447037"/>
          </a:xfrm>
        </p:grpSpPr>
        <p:sp>
          <p:nvSpPr>
            <p:cNvPr id="6" name="Пятиугольник 5"/>
            <p:cNvSpPr/>
            <p:nvPr/>
          </p:nvSpPr>
          <p:spPr>
            <a:xfrm rot="10800000">
              <a:off x="36576" y="75157"/>
              <a:ext cx="8424939" cy="644703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Пятиугольник 4"/>
            <p:cNvSpPr txBox="1"/>
            <p:nvPr/>
          </p:nvSpPr>
          <p:spPr>
            <a:xfrm rot="21600000">
              <a:off x="1648335" y="75157"/>
              <a:ext cx="6813180" cy="64470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3364" tIns="76200" rIns="142240" bIns="76200" numCol="1" spcCol="1270" anchor="ctr" anchorCtr="0">
              <a:noAutofit/>
            </a:bodyPr>
            <a:lstStyle/>
            <a:p>
              <a:pPr lvl="0" algn="ctr" defTabSz="889000">
                <a:lnSpc>
                  <a:spcPct val="90000"/>
                </a:lnSpc>
                <a:spcBef>
                  <a:spcPct val="0"/>
                </a:spcBef>
                <a:spcAft>
                  <a:spcPct val="35000"/>
                </a:spcAft>
              </a:pPr>
              <a:r>
                <a:rPr lang="ru-RU" sz="2000" b="0" i="0" kern="1200" dirty="0" smtClean="0">
                  <a:solidFill>
                    <a:schemeClr val="tx1"/>
                  </a:solidFill>
                  <a:latin typeface="Times New Roman" pitchFamily="18" charset="0"/>
                  <a:cs typeface="Times New Roman" pitchFamily="18" charset="0"/>
                </a:rPr>
                <a:t>Следует отметить, что согласно ч. 2 ст. 228 АПК РФ одновременно с определением суда первой инстанции о принятии искового заявления к рассмотрению в порядке упрощенного производства, сторонам направляются данные, необходимые для идентификации сторон, в целях доступа к материалам дела в электронном виде.  Кроме того, необходимо обратить внимание на то, что по смыслу главы 29 АПК, непосредственное участие сторон в судебном заседании при рассмотрении дела в порядке упрощенного производства не предусмотрено. Вместе с тем возможность соблюдения их процессуальных прав, в том числе на изложение позиции по делу, доводов и возражений, представления доказательств обеспечена тем, что законодатель установил обязанность суда сообщить сторонам о дате к которой они вправе направить отзыв и необходимые доказательства для того, чтобы решение было вынесено с учетом данных доводов.</a:t>
              </a:r>
              <a:endParaRPr lang="ru-RU" sz="2000" b="0" i="0"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5" name="Овал 4"/>
          <p:cNvSpPr/>
          <p:nvPr/>
        </p:nvSpPr>
        <p:spPr>
          <a:xfrm>
            <a:off x="322953" y="2002537"/>
            <a:ext cx="3010395" cy="2900278"/>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895416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396108" y="205482"/>
            <a:ext cx="8531324" cy="6279540"/>
            <a:chOff x="36576" y="75157"/>
            <a:chExt cx="8424939" cy="6447037"/>
          </a:xfrm>
        </p:grpSpPr>
        <p:sp>
          <p:nvSpPr>
            <p:cNvPr id="6" name="Пятиугольник 5"/>
            <p:cNvSpPr/>
            <p:nvPr/>
          </p:nvSpPr>
          <p:spPr>
            <a:xfrm rot="10800000">
              <a:off x="36576" y="75157"/>
              <a:ext cx="8424939" cy="644703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Пятиугольник 4"/>
            <p:cNvSpPr txBox="1"/>
            <p:nvPr/>
          </p:nvSpPr>
          <p:spPr>
            <a:xfrm rot="21600000">
              <a:off x="1648335" y="75157"/>
              <a:ext cx="6813180" cy="64470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3364" tIns="106680" rIns="199136" bIns="106680" numCol="1" spcCol="1270" anchor="ctr" anchorCtr="0">
              <a:noAutofit/>
            </a:bodyPr>
            <a:lstStyle/>
            <a:p>
              <a:pPr lvl="0" algn="ctr" defTabSz="1244600">
                <a:lnSpc>
                  <a:spcPct val="90000"/>
                </a:lnSpc>
                <a:spcBef>
                  <a:spcPct val="0"/>
                </a:spcBef>
                <a:spcAft>
                  <a:spcPct val="35000"/>
                </a:spcAft>
              </a:pPr>
              <a:r>
                <a:rPr lang="ru-RU" sz="28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Постановление Пленума Верховного Суда Российской Федерации от 18.04.2017 № 10</a:t>
              </a:r>
            </a:p>
            <a:p>
              <a:pPr lvl="0" algn="ctr" defTabSz="1244600">
                <a:lnSpc>
                  <a:spcPct val="90000"/>
                </a:lnSpc>
                <a:spcBef>
                  <a:spcPct val="0"/>
                </a:spcBef>
                <a:spcAft>
                  <a:spcPct val="35000"/>
                </a:spcAft>
              </a:pPr>
              <a:endParaRPr lang="ru-RU" sz="28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defTabSz="1244600">
                <a:lnSpc>
                  <a:spcPct val="90000"/>
                </a:lnSpc>
                <a:spcBef>
                  <a:spcPct val="0"/>
                </a:spcBef>
                <a:spcAft>
                  <a:spcPct val="35000"/>
                </a:spcAft>
              </a:pPr>
              <a:r>
                <a:rPr lang="ru-RU" sz="28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абзац второй пункт 50</a:t>
              </a:r>
            </a:p>
            <a:p>
              <a:pPr lvl="0" algn="ctr" defTabSz="1244600">
                <a:lnSpc>
                  <a:spcPct val="90000"/>
                </a:lnSpc>
                <a:spcBef>
                  <a:spcPct val="0"/>
                </a:spcBef>
                <a:spcAft>
                  <a:spcPct val="35000"/>
                </a:spcAft>
              </a:pPr>
              <a:endParaRPr lang="ru-RU" sz="28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defTabSz="1244600">
                <a:lnSpc>
                  <a:spcPct val="90000"/>
                </a:lnSpc>
                <a:spcBef>
                  <a:spcPct val="0"/>
                </a:spcBef>
                <a:spcAft>
                  <a:spcPct val="35000"/>
                </a:spcAft>
              </a:pPr>
              <a:r>
                <a:rPr lang="ru-RU" sz="20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Арбитражным судом при рассмотрении апелляционной жалобы могут быть приняты дополнительные доказательства </a:t>
              </a:r>
              <a:r>
                <a:rPr lang="ru-RU" sz="2000" b="1" u="sng"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только в случае, если суд апелляционной инстанции перешел к рассмотрению дела по правилам, установленным для рассмотрения дела в арбитражном суде первой инстанции</a:t>
              </a:r>
              <a:r>
                <a:rPr lang="ru-RU" sz="20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по основаниям, предусмотренным пунктами 1, 3 - 5 части 4 статьи 270 АПК РФ (часть 2 статьи 272.1 АПК РФ).</a:t>
              </a:r>
            </a:p>
          </p:txBody>
        </p:sp>
      </p:grpSp>
      <p:sp>
        <p:nvSpPr>
          <p:cNvPr id="5" name="Овал 4"/>
          <p:cNvSpPr/>
          <p:nvPr/>
        </p:nvSpPr>
        <p:spPr>
          <a:xfrm>
            <a:off x="322953" y="2002537"/>
            <a:ext cx="3006156" cy="2889207"/>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385673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396108" y="205482"/>
            <a:ext cx="8424939" cy="6291572"/>
            <a:chOff x="36576" y="75157"/>
            <a:chExt cx="8424939" cy="6447037"/>
          </a:xfrm>
        </p:grpSpPr>
        <p:sp>
          <p:nvSpPr>
            <p:cNvPr id="6" name="Пятиугольник 5"/>
            <p:cNvSpPr/>
            <p:nvPr/>
          </p:nvSpPr>
          <p:spPr>
            <a:xfrm rot="10800000">
              <a:off x="36576" y="75157"/>
              <a:ext cx="8424939" cy="644703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Пятиугольник 4"/>
            <p:cNvSpPr txBox="1"/>
            <p:nvPr/>
          </p:nvSpPr>
          <p:spPr>
            <a:xfrm rot="21600000">
              <a:off x="1648335" y="75157"/>
              <a:ext cx="6813180" cy="64470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3364" tIns="53340" rIns="99568" bIns="53340" numCol="1" spcCol="1270" anchor="ctr" anchorCtr="0">
              <a:noAutofit/>
            </a:bodyPr>
            <a:lstStyle/>
            <a:p>
              <a:pPr lvl="0" algn="ctr" defTabSz="622300">
                <a:lnSpc>
                  <a:spcPct val="90000"/>
                </a:lnSpc>
                <a:spcBef>
                  <a:spcPct val="0"/>
                </a:spcBef>
                <a:spcAft>
                  <a:spcPts val="0"/>
                </a:spcAft>
              </a:pPr>
              <a:r>
                <a:rPr lang="ru-RU" sz="14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Постановление Пленума Верховного Суда Российской Федерации</a:t>
              </a:r>
            </a:p>
            <a:p>
              <a:pPr lvl="0" algn="ctr" defTabSz="622300">
                <a:lnSpc>
                  <a:spcPct val="90000"/>
                </a:lnSpc>
                <a:spcBef>
                  <a:spcPct val="0"/>
                </a:spcBef>
                <a:spcAft>
                  <a:spcPts val="0"/>
                </a:spcAft>
              </a:pPr>
              <a:r>
                <a:rPr lang="ru-RU" sz="14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 18.04.2017 № 10</a:t>
              </a:r>
            </a:p>
            <a:p>
              <a:pPr lvl="0" algn="ctr" defTabSz="622300">
                <a:lnSpc>
                  <a:spcPct val="90000"/>
                </a:lnSpc>
                <a:spcBef>
                  <a:spcPct val="0"/>
                </a:spcBef>
                <a:spcAft>
                  <a:spcPct val="35000"/>
                </a:spcAft>
              </a:pPr>
              <a:endParaRPr lang="ru-RU" sz="14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defTabSz="622300">
                <a:lnSpc>
                  <a:spcPct val="90000"/>
                </a:lnSpc>
                <a:spcBef>
                  <a:spcPct val="0"/>
                </a:spcBef>
                <a:spcAft>
                  <a:spcPct val="35000"/>
                </a:spcAft>
              </a:pPr>
              <a:r>
                <a:rPr lang="ru-RU" sz="12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 Если в процессе рассмотрения апелляционных жалобы, представления судом установлены основания для отмены решения суда первой инстанции, предусмотренные пунктами 1, 3 - 5 части четвертой статьи 330 ГПК РФ, пунктами 1, 3 - 5 части 4 статьи 270 АПК РФ, то суд общей юрисдикции отменяет решение и направляет дело в суд первой инстанции для рассмотрения по общим правилам искового производства с учетом особенностей рассмотрения дел в порядке упрощенного производства, закрепленных в главе 21.1 ГПК РФ (часть третья статьи 335.1 ГПК РФ), а арбитражный суд апелляционной инстанции рассматривает дело по правилам искового производства и производства по делам, возникающим из административных и иных публичных правоотношений, установленным для рассмотрения дела в арбитражном суде первой инстанции, с учетом закрепленных в главе 29 АПК РФ особенностей рассмотрения дел в порядке упрощенного производства (часть 6.1 статьи 268 АПК РФ).</a:t>
              </a:r>
            </a:p>
            <a:p>
              <a:pPr lvl="0" algn="ctr" defTabSz="622300">
                <a:lnSpc>
                  <a:spcPct val="90000"/>
                </a:lnSpc>
                <a:spcBef>
                  <a:spcPct val="0"/>
                </a:spcBef>
                <a:spcAft>
                  <a:spcPct val="35000"/>
                </a:spcAft>
              </a:pPr>
              <a:r>
                <a:rPr lang="ru-RU" sz="12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Если в процессе рассмотрения апелляционных жалобы, представления судом общей юрисдикции, арбитражным судом признаны обоснованными приведенные в апелляционных жалобе, представлении доводы о том, что дело, рассмотренное в порядке упрощенного производства, подлежало рассмотрению по общим правилам искового производства или по правилам производства по делам, возникающим из административных и иных публичных правоотношений, то суд общей юрисдикции отменяет решение и направляет дело в суд первой инстанции для рассмотрения по общим правилам искового производства (часть третья статьи 335.1 ГПК РФ), а арбитражный суд апелляционной инстанции рассматривает дело по общим правилам искового производства и производства по делам, возникающим из административных и иных публичных правоотношений, установленным для рассмотрения дела в арбитражном суде первой инстанции (часть 6.1 статьи 268 АПК РФ).</a:t>
              </a:r>
            </a:p>
            <a:p>
              <a:pPr lvl="0" algn="ctr" defTabSz="622300">
                <a:lnSpc>
                  <a:spcPct val="90000"/>
                </a:lnSpc>
                <a:spcBef>
                  <a:spcPct val="0"/>
                </a:spcBef>
                <a:spcAft>
                  <a:spcPct val="35000"/>
                </a:spcAft>
              </a:pPr>
              <a:endParaRPr lang="ru-RU" sz="3200" b="1" kern="1200" dirty="0" smtClean="0">
                <a:effectLst>
                  <a:outerShdw blurRad="38100" dist="38100" dir="2700000" algn="tl">
                    <a:srgbClr val="000000">
                      <a:alpha val="43137"/>
                    </a:srgbClr>
                  </a:outerShdw>
                </a:effectLst>
              </a:endParaRPr>
            </a:p>
          </p:txBody>
        </p:sp>
      </p:grpSp>
      <p:sp>
        <p:nvSpPr>
          <p:cNvPr id="5" name="Овал 4"/>
          <p:cNvSpPr/>
          <p:nvPr/>
        </p:nvSpPr>
        <p:spPr>
          <a:xfrm>
            <a:off x="322953" y="2002537"/>
            <a:ext cx="2968669" cy="2894743"/>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150579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389479755"/>
              </p:ext>
            </p:extLst>
          </p:nvPr>
        </p:nvGraphicFramePr>
        <p:xfrm>
          <a:off x="251520" y="116632"/>
          <a:ext cx="8784976"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29427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098512123"/>
              </p:ext>
            </p:extLst>
          </p:nvPr>
        </p:nvGraphicFramePr>
        <p:xfrm>
          <a:off x="251520" y="116632"/>
          <a:ext cx="8784976"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2022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396108" y="205482"/>
            <a:ext cx="8627576" cy="6291572"/>
            <a:chOff x="36576" y="75157"/>
            <a:chExt cx="8424939" cy="6447037"/>
          </a:xfrm>
        </p:grpSpPr>
        <p:sp>
          <p:nvSpPr>
            <p:cNvPr id="6" name="Пятиугольник 5"/>
            <p:cNvSpPr/>
            <p:nvPr/>
          </p:nvSpPr>
          <p:spPr>
            <a:xfrm rot="10800000">
              <a:off x="36576" y="75157"/>
              <a:ext cx="8424939" cy="644703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Пятиугольник 4"/>
            <p:cNvSpPr txBox="1"/>
            <p:nvPr/>
          </p:nvSpPr>
          <p:spPr>
            <a:xfrm rot="21600000">
              <a:off x="1648335" y="75157"/>
              <a:ext cx="6813180" cy="64470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3364" tIns="68580" rIns="128016"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Постановление Арбитражного суда Московского округа от 14.06.2017 по делу N А40-166776/16</a:t>
              </a:r>
            </a:p>
            <a:p>
              <a:pPr lvl="0" algn="ctr" defTabSz="800100">
                <a:lnSpc>
                  <a:spcPct val="90000"/>
                </a:lnSpc>
                <a:spcBef>
                  <a:spcPct val="0"/>
                </a:spcBef>
                <a:spcAft>
                  <a:spcPct val="35000"/>
                </a:spcAft>
              </a:pPr>
              <a:endParaRPr lang="ru-RU" sz="13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r>
                <a:rPr lang="ru-RU" sz="13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Довод кассационной жалобы о </a:t>
              </a:r>
              <a:r>
                <a:rPr lang="ru-RU" sz="1300" b="1" kern="12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неподписании</a:t>
              </a:r>
              <a:r>
                <a:rPr lang="ru-RU" sz="13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решения суда первой инстанции опровергается материалами дела, поскольку принятая по результатам рассмотрения дела резолютивная часть решения Арбитражного суда города Москвы от 28 ноября 2016 года и составленное по ходатайству ответчика мотивированное решение суда от 18 января 2017 года по делу N А40-166776/16 подписано судьей Паньковой Н.М. (</a:t>
              </a:r>
              <a:r>
                <a:rPr lang="ru-RU" sz="1300" b="1" kern="12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л.д</a:t>
              </a:r>
              <a:r>
                <a:rPr lang="ru-RU" sz="13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82, 84-85).</a:t>
              </a:r>
            </a:p>
            <a:p>
              <a:pPr lvl="0" algn="ctr" defTabSz="800100">
                <a:lnSpc>
                  <a:spcPct val="90000"/>
                </a:lnSpc>
                <a:spcBef>
                  <a:spcPct val="0"/>
                </a:spcBef>
                <a:spcAft>
                  <a:spcPct val="35000"/>
                </a:spcAft>
              </a:pPr>
              <a:r>
                <a:rPr lang="ru-RU" sz="13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Следует также обратить внимание на то, что в силу положений ч. 6 ст.68, ч. 4 ст. 270 Арбитражного процессуального кодекса Российской Федерации безусловные основания к отмене судебных актов суда первой инстанции проверяются судом апелляционной инстанции независимо от того, приведены ли эти доводы в апелляционной жалобе или нет. Суд апелляционной инстанции, оставляя в силе решение суда первой инстанции, установил, что судом первой инстанции не было допущено нарушений норм процессуального права, которые могли бы служить безусловными основаниями к отмене указанного судебного акта (решения суда первой инстанции).</a:t>
              </a:r>
            </a:p>
            <a:p>
              <a:pPr lvl="0" algn="ctr" defTabSz="800100">
                <a:lnSpc>
                  <a:spcPct val="90000"/>
                </a:lnSpc>
                <a:spcBef>
                  <a:spcPct val="0"/>
                </a:spcBef>
                <a:spcAft>
                  <a:spcPct val="35000"/>
                </a:spcAft>
              </a:pPr>
              <a:r>
                <a:rPr lang="ru-RU" sz="13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Каких-либо иных доводов о допущенных судами нарушений норм процессуального права, являющихся безусловным основанием для отмены судебных актов, в кассационной жалобе ответчиком не приводится и судом кассационной инстанции не установлено.</a:t>
              </a:r>
            </a:p>
            <a:p>
              <a:pPr lvl="0" algn="ctr" defTabSz="800100">
                <a:lnSpc>
                  <a:spcPct val="90000"/>
                </a:lnSpc>
                <a:spcBef>
                  <a:spcPct val="0"/>
                </a:spcBef>
                <a:spcAft>
                  <a:spcPct val="35000"/>
                </a:spcAft>
              </a:pPr>
              <a:r>
                <a:rPr lang="ru-RU" sz="13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Учитывая пределы рассмотрения дела в суде кассационной инстанции, в том числе для споров, рассмотренных в порядке упрощенного производства, и отсутствие оснований для безусловной отмены судебных актов судов первой и апелляционной инстанций, иные доводы ответчика, изложенные в кассационной жалобе, судом кассационной инстанции не рассматриваются.</a:t>
              </a:r>
            </a:p>
          </p:txBody>
        </p:sp>
      </p:grpSp>
      <p:sp>
        <p:nvSpPr>
          <p:cNvPr id="5" name="Овал 4"/>
          <p:cNvSpPr/>
          <p:nvPr/>
        </p:nvSpPr>
        <p:spPr>
          <a:xfrm>
            <a:off x="322953" y="2002537"/>
            <a:ext cx="3040072" cy="2894743"/>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639204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359530" y="205482"/>
            <a:ext cx="8784470" cy="6351730"/>
            <a:chOff x="36576" y="75157"/>
            <a:chExt cx="8424939" cy="6447037"/>
          </a:xfrm>
        </p:grpSpPr>
        <p:sp>
          <p:nvSpPr>
            <p:cNvPr id="5" name="Пятиугольник 4"/>
            <p:cNvSpPr/>
            <p:nvPr/>
          </p:nvSpPr>
          <p:spPr>
            <a:xfrm rot="10800000">
              <a:off x="36576" y="75157"/>
              <a:ext cx="8424939" cy="644703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Пятиугольник 4"/>
            <p:cNvSpPr txBox="1"/>
            <p:nvPr/>
          </p:nvSpPr>
          <p:spPr>
            <a:xfrm>
              <a:off x="1878825" y="338907"/>
              <a:ext cx="6039853" cy="58714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3364" tIns="121920" rIns="227584" bIns="121920" numCol="1" spcCol="1270" anchor="ctr" anchorCtr="0">
              <a:noAutofit/>
            </a:bodyPr>
            <a:lstStyle/>
            <a:p>
              <a:pPr lvl="0" algn="ctr" defTabSz="1422400">
                <a:lnSpc>
                  <a:spcPct val="100000"/>
                </a:lnSpc>
                <a:spcBef>
                  <a:spcPct val="0"/>
                </a:spcBef>
                <a:spcAft>
                  <a:spcPts val="0"/>
                </a:spcAft>
              </a:pPr>
              <a:r>
                <a:rPr lang="ru-RU" sz="32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Арбитражный процессуальный кодекс Российской Федерации</a:t>
              </a:r>
            </a:p>
            <a:p>
              <a:pPr lvl="0" algn="ctr" defTabSz="1422400">
                <a:lnSpc>
                  <a:spcPct val="100000"/>
                </a:lnSpc>
                <a:spcBef>
                  <a:spcPct val="0"/>
                </a:spcBef>
                <a:spcAft>
                  <a:spcPts val="0"/>
                </a:spcAft>
              </a:pPr>
              <a:r>
                <a:rPr lang="ru-RU" sz="32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(АПК РФ) </a:t>
              </a:r>
            </a:p>
            <a:p>
              <a:pPr lvl="0" algn="ctr" defTabSz="1422400">
                <a:lnSpc>
                  <a:spcPct val="100000"/>
                </a:lnSpc>
                <a:spcBef>
                  <a:spcPct val="0"/>
                </a:spcBef>
                <a:spcAft>
                  <a:spcPts val="0"/>
                </a:spcAft>
              </a:pPr>
              <a:endParaRPr lang="ru-RU" sz="32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defTabSz="1422400">
                <a:spcBef>
                  <a:spcPct val="0"/>
                </a:spcBef>
              </a:pPr>
              <a:r>
                <a:rPr lang="ru-RU" sz="32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главы 29.1 «Приказное производство»</a:t>
              </a:r>
            </a:p>
            <a:p>
              <a:pPr lvl="0" algn="ctr" defTabSz="1422400">
                <a:spcBef>
                  <a:spcPct val="0"/>
                </a:spcBef>
              </a:pPr>
              <a:endParaRPr lang="ru-RU" sz="32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defTabSz="1422400">
                <a:spcBef>
                  <a:spcPct val="0"/>
                </a:spcBef>
              </a:pPr>
              <a:r>
                <a:rPr lang="ru-RU" sz="32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 ст. 229.1 - 229.6</a:t>
              </a:r>
            </a:p>
            <a:p>
              <a:pPr lvl="0" algn="ctr" defTabSz="1422400">
                <a:lnSpc>
                  <a:spcPct val="100000"/>
                </a:lnSpc>
                <a:spcBef>
                  <a:spcPct val="0"/>
                </a:spcBef>
                <a:spcAft>
                  <a:spcPts val="0"/>
                </a:spcAft>
              </a:pPr>
              <a:endParaRPr lang="ru-RU" sz="3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10" name="Овал 9"/>
          <p:cNvSpPr/>
          <p:nvPr/>
        </p:nvSpPr>
        <p:spPr>
          <a:xfrm>
            <a:off x="359530" y="1945863"/>
            <a:ext cx="2968669" cy="2966272"/>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517443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16632"/>
            <a:ext cx="8640960" cy="1708160"/>
          </a:xfrm>
          <a:prstGeom prst="rect">
            <a:avLst/>
          </a:prstGeom>
          <a:noFill/>
        </p:spPr>
        <p:txBody>
          <a:bodyPr wrap="square" rtlCol="0">
            <a:spAutoFit/>
          </a:bodyPr>
          <a:lstStyle/>
          <a:p>
            <a:pPr algn="ctr"/>
            <a:r>
              <a:rPr lang="ru-RU" sz="3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Как обжаловать решение, вынесенное по итогам рассмотрения дела в упрощенном производстве</a:t>
            </a: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5776" y="1916832"/>
            <a:ext cx="4525962" cy="4525962"/>
          </a:xfrm>
          <a:effectLst>
            <a:glow rad="228600">
              <a:schemeClr val="accent1">
                <a:satMod val="175000"/>
                <a:alpha val="40000"/>
              </a:schemeClr>
            </a:glow>
          </a:effectLst>
        </p:spPr>
      </p:pic>
    </p:spTree>
    <p:extLst>
      <p:ext uri="{BB962C8B-B14F-4D97-AF65-F5344CB8AC3E}">
        <p14:creationId xmlns:p14="http://schemas.microsoft.com/office/powerpoint/2010/main" val="10167884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377823" y="205482"/>
            <a:ext cx="8573672" cy="6267508"/>
            <a:chOff x="36576" y="75157"/>
            <a:chExt cx="8424939" cy="6447037"/>
          </a:xfrm>
        </p:grpSpPr>
        <p:sp>
          <p:nvSpPr>
            <p:cNvPr id="6" name="Пятиугольник 5"/>
            <p:cNvSpPr/>
            <p:nvPr/>
          </p:nvSpPr>
          <p:spPr>
            <a:xfrm rot="10800000">
              <a:off x="36576" y="75157"/>
              <a:ext cx="8424939" cy="644703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Пятиугольник 4"/>
            <p:cNvSpPr txBox="1"/>
            <p:nvPr/>
          </p:nvSpPr>
          <p:spPr>
            <a:xfrm rot="21600000">
              <a:off x="1648335" y="75157"/>
              <a:ext cx="6813180" cy="64470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3364" tIns="106680" rIns="199136" bIns="106680" numCol="1" spcCol="1270" anchor="ctr" anchorCtr="0">
              <a:noAutofit/>
            </a:bodyPr>
            <a:lstStyle/>
            <a:p>
              <a:pPr lvl="0" algn="ctr" defTabSz="1244600">
                <a:lnSpc>
                  <a:spcPct val="90000"/>
                </a:lnSpc>
                <a:spcBef>
                  <a:spcPct val="0"/>
                </a:spcBef>
                <a:spcAft>
                  <a:spcPts val="0"/>
                </a:spcAft>
              </a:pPr>
              <a:r>
                <a:rPr lang="ru-RU" sz="28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Постановление Пленума Верховного Суда Российской Федерации</a:t>
              </a:r>
            </a:p>
            <a:p>
              <a:pPr lvl="0" algn="ctr" defTabSz="1244600">
                <a:lnSpc>
                  <a:spcPct val="90000"/>
                </a:lnSpc>
                <a:spcBef>
                  <a:spcPct val="0"/>
                </a:spcBef>
                <a:spcAft>
                  <a:spcPts val="0"/>
                </a:spcAft>
              </a:pPr>
              <a:r>
                <a:rPr lang="ru-RU" sz="28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 18.04.2017 № 10</a:t>
              </a:r>
            </a:p>
            <a:p>
              <a:pPr lvl="0" algn="ctr" defTabSz="1244600">
                <a:lnSpc>
                  <a:spcPct val="90000"/>
                </a:lnSpc>
                <a:spcBef>
                  <a:spcPct val="0"/>
                </a:spcBef>
                <a:spcAft>
                  <a:spcPts val="0"/>
                </a:spcAft>
              </a:pPr>
              <a:endParaRPr lang="ru-RU" sz="28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defTabSz="1244600">
                <a:lnSpc>
                  <a:spcPct val="90000"/>
                </a:lnSpc>
                <a:spcBef>
                  <a:spcPct val="0"/>
                </a:spcBef>
              </a:pPr>
              <a:r>
                <a:rPr lang="ru-RU" sz="28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41. Заявление о составлении мотивированного решения, поданное до вынесения судом резолютивной части решения (например, содержащееся в тексте искового заявления, отзыва на исковое заявление), не влечет обязанности суда составить мотивированное решение (часть третья статьи 232.4 ГПК РФ, часть 2 статьи 229 АПК РФ).</a:t>
              </a:r>
            </a:p>
          </p:txBody>
        </p:sp>
      </p:grpSp>
      <p:sp>
        <p:nvSpPr>
          <p:cNvPr id="5" name="Овал 4"/>
          <p:cNvSpPr/>
          <p:nvPr/>
        </p:nvSpPr>
        <p:spPr>
          <a:xfrm>
            <a:off x="341238" y="2002537"/>
            <a:ext cx="3021078" cy="2883671"/>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2282965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396108" y="205482"/>
            <a:ext cx="8543355" cy="6291572"/>
            <a:chOff x="36576" y="75157"/>
            <a:chExt cx="8424939" cy="6447037"/>
          </a:xfrm>
        </p:grpSpPr>
        <p:sp>
          <p:nvSpPr>
            <p:cNvPr id="6" name="Пятиугольник 5"/>
            <p:cNvSpPr/>
            <p:nvPr/>
          </p:nvSpPr>
          <p:spPr>
            <a:xfrm rot="10800000">
              <a:off x="36576" y="75157"/>
              <a:ext cx="8424939" cy="644703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Пятиугольник 4"/>
            <p:cNvSpPr txBox="1"/>
            <p:nvPr/>
          </p:nvSpPr>
          <p:spPr>
            <a:xfrm>
              <a:off x="1532464" y="616660"/>
              <a:ext cx="6929051" cy="54000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3364" tIns="72390" rIns="135128" bIns="72390" numCol="1" spcCol="1270" anchor="ctr" anchorCtr="0">
              <a:noAutofit/>
            </a:bodyPr>
            <a:lstStyle/>
            <a:p>
              <a:pPr lvl="0" algn="ctr" defTabSz="844550">
                <a:lnSpc>
                  <a:spcPct val="90000"/>
                </a:lnSpc>
                <a:spcBef>
                  <a:spcPct val="0"/>
                </a:spcBef>
                <a:spcAft>
                  <a:spcPts val="0"/>
                </a:spcAft>
              </a:pPr>
              <a:r>
                <a:rPr lang="ru-RU" sz="1900" b="1" u="none"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Постановление Пленума Верховного Суда Российской Федерации</a:t>
              </a:r>
            </a:p>
            <a:p>
              <a:pPr lvl="0" algn="ctr" defTabSz="844550">
                <a:lnSpc>
                  <a:spcPct val="90000"/>
                </a:lnSpc>
                <a:spcBef>
                  <a:spcPct val="0"/>
                </a:spcBef>
                <a:spcAft>
                  <a:spcPts val="0"/>
                </a:spcAft>
              </a:pPr>
              <a:r>
                <a:rPr lang="ru-RU" sz="1900" b="1" u="none"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 18.04.2017 № 10</a:t>
              </a:r>
            </a:p>
            <a:p>
              <a:pPr lvl="0" algn="ctr" defTabSz="844550">
                <a:lnSpc>
                  <a:spcPct val="90000"/>
                </a:lnSpc>
                <a:spcBef>
                  <a:spcPct val="0"/>
                </a:spcBef>
                <a:spcAft>
                  <a:spcPts val="0"/>
                </a:spcAft>
              </a:pPr>
              <a:endParaRPr lang="ru-RU" sz="1900" b="1" u="none"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defTabSz="844550">
                <a:lnSpc>
                  <a:spcPct val="90000"/>
                </a:lnSpc>
                <a:spcBef>
                  <a:spcPct val="0"/>
                </a:spcBef>
              </a:pPr>
              <a:r>
                <a:rPr lang="ru-RU" sz="1900" b="1" u="none"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42. Мотивированное решение может быть изготовлено только судьей, подписавшим резолютивную часть решения (статья 157 ГПК РФ, статья 10, часть 2 статьи 18 АПК РФ).</a:t>
              </a:r>
            </a:p>
            <a:p>
              <a:pPr lvl="0" algn="ctr" defTabSz="844550">
                <a:lnSpc>
                  <a:spcPct val="90000"/>
                </a:lnSpc>
                <a:spcBef>
                  <a:spcPct val="0"/>
                </a:spcBef>
              </a:pPr>
              <a:r>
                <a:rPr lang="ru-RU" sz="1900" b="1" u="none"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Поскольку в случае подачи апелляционных жалобы, представления по делу, рассматриваемому в порядке упрощенного производства, составление судом общей юрисдикции мотивированного решения является обязательным, апелляционная инстанция суда общей юрисдикции в случае обжалования резолютивной части решения по делу, рассмотренному в порядке упрощенного производства, и при отсутствии возможности у суда первой инстанции изготовить мотивированное решение (например, в случае прекращения полномочий судьи) отменяет такое решение и направляет дело в суд первой инстанции для рассмотрения по общим правилам искового производства (часть третья статьи 335.1 ГПК РФ).</a:t>
              </a:r>
            </a:p>
          </p:txBody>
        </p:sp>
      </p:grpSp>
      <p:sp>
        <p:nvSpPr>
          <p:cNvPr id="5" name="Овал 4"/>
          <p:cNvSpPr/>
          <p:nvPr/>
        </p:nvSpPr>
        <p:spPr>
          <a:xfrm>
            <a:off x="322953" y="2002537"/>
            <a:ext cx="3010395" cy="2894743"/>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4960820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179512" y="1057870"/>
            <a:ext cx="8784976" cy="5388265"/>
            <a:chOff x="0" y="718004"/>
            <a:chExt cx="8784976" cy="5388265"/>
          </a:xfrm>
        </p:grpSpPr>
        <p:sp>
          <p:nvSpPr>
            <p:cNvPr id="11" name="Прямоугольник 10"/>
            <p:cNvSpPr/>
            <p:nvPr/>
          </p:nvSpPr>
          <p:spPr>
            <a:xfrm>
              <a:off x="0" y="718004"/>
              <a:ext cx="8784976" cy="538826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TextBox 11"/>
            <p:cNvSpPr txBox="1"/>
            <p:nvPr/>
          </p:nvSpPr>
          <p:spPr>
            <a:xfrm>
              <a:off x="0" y="718004"/>
              <a:ext cx="8784976" cy="53882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ru-RU" sz="1300" b="1" kern="1200" dirty="0" smtClean="0">
                  <a:solidFill>
                    <a:schemeClr val="tx1"/>
                  </a:solidFill>
                  <a:latin typeface="Times New Roman" panose="02020603050405020304" pitchFamily="18" charset="0"/>
                  <a:cs typeface="Times New Roman" panose="02020603050405020304" pitchFamily="18" charset="0"/>
                </a:rPr>
                <a:t>Определением от 31 августа 2016 года Арбитражного суда города Москвы исковое заявление ООО "</a:t>
              </a:r>
              <a:r>
                <a:rPr lang="ru-RU" sz="1300" b="1" kern="1200" dirty="0" err="1" smtClean="0">
                  <a:solidFill>
                    <a:schemeClr val="tx1"/>
                  </a:solidFill>
                  <a:latin typeface="Times New Roman" panose="02020603050405020304" pitchFamily="18" charset="0"/>
                  <a:cs typeface="Times New Roman" panose="02020603050405020304" pitchFamily="18" charset="0"/>
                </a:rPr>
                <a:t>Тангода</a:t>
              </a:r>
              <a:r>
                <a:rPr lang="ru-RU" sz="1300" b="1" kern="1200" dirty="0" smtClean="0">
                  <a:solidFill>
                    <a:schemeClr val="tx1"/>
                  </a:solidFill>
                  <a:latin typeface="Times New Roman" panose="02020603050405020304" pitchFamily="18" charset="0"/>
                  <a:cs typeface="Times New Roman" panose="02020603050405020304" pitchFamily="18" charset="0"/>
                </a:rPr>
                <a:t>" было принято к производству и назначено к рассмотрению в порядке упрощенного производства по правилам главы 29 АПК РФ (глава 29: ст. ст. 226 - 229).</a:t>
              </a:r>
            </a:p>
            <a:p>
              <a:pPr lvl="0" algn="ctr" defTabSz="577850">
                <a:lnSpc>
                  <a:spcPct val="90000"/>
                </a:lnSpc>
                <a:spcBef>
                  <a:spcPct val="0"/>
                </a:spcBef>
                <a:spcAft>
                  <a:spcPct val="35000"/>
                </a:spcAft>
              </a:pPr>
              <a:r>
                <a:rPr lang="ru-RU" sz="1300" b="1" kern="1200" dirty="0" smtClean="0">
                  <a:solidFill>
                    <a:schemeClr val="tx1"/>
                  </a:solidFill>
                  <a:latin typeface="Times New Roman" panose="02020603050405020304" pitchFamily="18" charset="0"/>
                  <a:cs typeface="Times New Roman" panose="02020603050405020304" pitchFamily="18" charset="0"/>
                </a:rPr>
                <a:t>В соответствии со ст. 229 АПК РФ 28 октября 2016 года судом первой инстанции изготовлена резолютивная часть решения по делу N А40-178802/2016, согласно которой в удовлетворении заявленных исковых требований отказано.</a:t>
              </a:r>
            </a:p>
            <a:p>
              <a:pPr lvl="0" algn="ctr" defTabSz="577850">
                <a:lnSpc>
                  <a:spcPct val="90000"/>
                </a:lnSpc>
                <a:spcBef>
                  <a:spcPct val="0"/>
                </a:spcBef>
                <a:spcAft>
                  <a:spcPct val="35000"/>
                </a:spcAft>
              </a:pPr>
              <a:r>
                <a:rPr lang="ru-RU" sz="1300" b="1" kern="1200" dirty="0" smtClean="0">
                  <a:solidFill>
                    <a:schemeClr val="tx1"/>
                  </a:solidFill>
                  <a:latin typeface="Times New Roman" panose="02020603050405020304" pitchFamily="18" charset="0"/>
                  <a:cs typeface="Times New Roman" panose="02020603050405020304" pitchFamily="18" charset="0"/>
                </a:rPr>
                <a:t>Согласно информации, размещенной в сети Интернет в общедоступной базе электронных документов "Картотека арбитражных дел" на официальном сайте сети Интернет - http://kad.arbitr.ru резолютивная часть решения по делу N А40-178802/2016 размещена 01 ноября 2016 года в 14:32.</a:t>
              </a:r>
            </a:p>
            <a:p>
              <a:pPr lvl="0" algn="ctr" defTabSz="577850">
                <a:lnSpc>
                  <a:spcPct val="90000"/>
                </a:lnSpc>
                <a:spcBef>
                  <a:spcPct val="0"/>
                </a:spcBef>
                <a:spcAft>
                  <a:spcPct val="35000"/>
                </a:spcAft>
              </a:pPr>
              <a:r>
                <a:rPr lang="ru-RU" sz="1300" b="1" kern="1200" dirty="0" smtClean="0">
                  <a:solidFill>
                    <a:schemeClr val="tx1"/>
                  </a:solidFill>
                  <a:latin typeface="Times New Roman" panose="02020603050405020304" pitchFamily="18" charset="0"/>
                  <a:cs typeface="Times New Roman" panose="02020603050405020304" pitchFamily="18" charset="0"/>
                </a:rPr>
                <a:t>08 ноября 2016 года (посредством заполнения формы документов, размещенных на официальном сайте арбитражного суда в информационно-телекоммуникационной сети "Интернет") ООО "</a:t>
              </a:r>
              <a:r>
                <a:rPr lang="ru-RU" sz="1300" b="1" kern="1200" dirty="0" err="1" smtClean="0">
                  <a:solidFill>
                    <a:schemeClr val="tx1"/>
                  </a:solidFill>
                  <a:latin typeface="Times New Roman" panose="02020603050405020304" pitchFamily="18" charset="0"/>
                  <a:cs typeface="Times New Roman" panose="02020603050405020304" pitchFamily="18" charset="0"/>
                </a:rPr>
                <a:t>Тангода</a:t>
              </a:r>
              <a:r>
                <a:rPr lang="ru-RU" sz="1300" b="1" kern="1200" dirty="0" smtClean="0">
                  <a:solidFill>
                    <a:schemeClr val="tx1"/>
                  </a:solidFill>
                  <a:latin typeface="Times New Roman" panose="02020603050405020304" pitchFamily="18" charset="0"/>
                  <a:cs typeface="Times New Roman" panose="02020603050405020304" pitchFamily="18" charset="0"/>
                </a:rPr>
                <a:t>" в порядке, установленном абзацем вторым ч. 2 ст. 229 АПК РФ обратилось с заявлением о составлении мотивированного решения арбитражным судом.</a:t>
              </a:r>
            </a:p>
            <a:p>
              <a:pPr lvl="0" algn="ctr" defTabSz="577850">
                <a:lnSpc>
                  <a:spcPct val="90000"/>
                </a:lnSpc>
                <a:spcBef>
                  <a:spcPct val="0"/>
                </a:spcBef>
                <a:spcAft>
                  <a:spcPct val="35000"/>
                </a:spcAft>
              </a:pPr>
              <a:r>
                <a:rPr lang="ru-RU" sz="1300" b="1" kern="1200" dirty="0" smtClean="0">
                  <a:solidFill>
                    <a:schemeClr val="tx1"/>
                  </a:solidFill>
                  <a:latin typeface="Times New Roman" panose="02020603050405020304" pitchFamily="18" charset="0"/>
                  <a:cs typeface="Times New Roman" panose="02020603050405020304" pitchFamily="18" charset="0"/>
                </a:rPr>
                <a:t>16 ноября 2016 года по делу N А40-178802/2016 судом первой инстанции было составлено мотивированное решение, которое согласно информации, размещенной в сети Интернет в общедоступной базе электронных документов "Картотека арбитражных дел" на официальном сайте сети Интернет - http://kad.arbitr.ru было размещено 22 ноября 2016 года в 01:03.</a:t>
              </a:r>
            </a:p>
            <a:p>
              <a:pPr lvl="0" algn="ctr" defTabSz="577850">
                <a:lnSpc>
                  <a:spcPct val="90000"/>
                </a:lnSpc>
                <a:spcBef>
                  <a:spcPct val="0"/>
                </a:spcBef>
                <a:spcAft>
                  <a:spcPct val="35000"/>
                </a:spcAft>
              </a:pPr>
              <a:r>
                <a:rPr lang="ru-RU" sz="1300" b="1" kern="1200" dirty="0" smtClean="0">
                  <a:solidFill>
                    <a:schemeClr val="tx1"/>
                  </a:solidFill>
                  <a:latin typeface="Times New Roman" panose="02020603050405020304" pitchFamily="18" charset="0"/>
                  <a:cs typeface="Times New Roman" panose="02020603050405020304" pitchFamily="18" charset="0"/>
                </a:rPr>
                <a:t>При этом 15 ноября 2016 года (посредством заполнения формы документов, размещенных на официальном сайте арбитражного суда в информационно-телекоммуникационной сети "Интернет") ООО "</a:t>
              </a:r>
              <a:r>
                <a:rPr lang="ru-RU" sz="1300" b="1" kern="1200" dirty="0" err="1" smtClean="0">
                  <a:solidFill>
                    <a:schemeClr val="tx1"/>
                  </a:solidFill>
                  <a:latin typeface="Times New Roman" panose="02020603050405020304" pitchFamily="18" charset="0"/>
                  <a:cs typeface="Times New Roman" panose="02020603050405020304" pitchFamily="18" charset="0"/>
                </a:rPr>
                <a:t>Тангода</a:t>
              </a:r>
              <a:r>
                <a:rPr lang="ru-RU" sz="1300" b="1" kern="1200" dirty="0" smtClean="0">
                  <a:solidFill>
                    <a:schemeClr val="tx1"/>
                  </a:solidFill>
                  <a:latin typeface="Times New Roman" panose="02020603050405020304" pitchFamily="18" charset="0"/>
                  <a:cs typeface="Times New Roman" panose="02020603050405020304" pitchFamily="18" charset="0"/>
                </a:rPr>
                <a:t>" подало апелляционную жалобу на решение суда первой инстанции, указывая, что не согласно с данным судебным актом от 28 октября 2016 года.</a:t>
              </a:r>
            </a:p>
            <a:p>
              <a:pPr lvl="0" algn="ctr" defTabSz="577850">
                <a:lnSpc>
                  <a:spcPct val="90000"/>
                </a:lnSpc>
                <a:spcBef>
                  <a:spcPct val="0"/>
                </a:spcBef>
                <a:spcAft>
                  <a:spcPct val="35000"/>
                </a:spcAft>
              </a:pPr>
              <a:r>
                <a:rPr lang="ru-RU" sz="1300" b="1" kern="1200" dirty="0" smtClean="0">
                  <a:solidFill>
                    <a:schemeClr val="tx1"/>
                  </a:solidFill>
                  <a:latin typeface="Times New Roman" panose="02020603050405020304" pitchFamily="18" charset="0"/>
                  <a:cs typeface="Times New Roman" panose="02020603050405020304" pitchFamily="18" charset="0"/>
                </a:rPr>
                <a:t>Определением от 01 декабря 2016 года Девятого арбитражного апелляционного суда суд возвратил апелляционную жалобу ООО "</a:t>
              </a:r>
              <a:r>
                <a:rPr lang="ru-RU" sz="1300" b="1" kern="1200" dirty="0" err="1" smtClean="0">
                  <a:solidFill>
                    <a:schemeClr val="tx1"/>
                  </a:solidFill>
                  <a:latin typeface="Times New Roman" panose="02020603050405020304" pitchFamily="18" charset="0"/>
                  <a:cs typeface="Times New Roman" panose="02020603050405020304" pitchFamily="18" charset="0"/>
                </a:rPr>
                <a:t>Тангода</a:t>
              </a:r>
              <a:r>
                <a:rPr lang="ru-RU" sz="1300" b="1" kern="1200" dirty="0" smtClean="0">
                  <a:solidFill>
                    <a:schemeClr val="tx1"/>
                  </a:solidFill>
                  <a:latin typeface="Times New Roman" panose="02020603050405020304" pitchFamily="18" charset="0"/>
                  <a:cs typeface="Times New Roman" panose="02020603050405020304" pitchFamily="18" charset="0"/>
                </a:rPr>
                <a:t>", указав, что "судом в порядке ст. 229 Арбитражного процессуального кодекса Российской Федерации составлено 16 ноября 2016 года мотивированное решение, резолютивное решение от 28 октября 2016 года обжалованию не подлежит".</a:t>
              </a:r>
            </a:p>
          </p:txBody>
        </p:sp>
      </p:grpSp>
      <p:grpSp>
        <p:nvGrpSpPr>
          <p:cNvPr id="8" name="Группа 7"/>
          <p:cNvGrpSpPr/>
          <p:nvPr/>
        </p:nvGrpSpPr>
        <p:grpSpPr>
          <a:xfrm>
            <a:off x="179512" y="411865"/>
            <a:ext cx="8784976" cy="653548"/>
            <a:chOff x="0" y="71999"/>
            <a:chExt cx="8784976" cy="653548"/>
          </a:xfrm>
        </p:grpSpPr>
        <p:sp>
          <p:nvSpPr>
            <p:cNvPr id="9" name="Выноска со стрелкой вверх 8"/>
            <p:cNvSpPr/>
            <p:nvPr/>
          </p:nvSpPr>
          <p:spPr>
            <a:xfrm rot="10800000">
              <a:off x="0" y="71999"/>
              <a:ext cx="8784976" cy="653548"/>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Выноска со стрелкой вверх 6"/>
            <p:cNvSpPr txBox="1"/>
            <p:nvPr/>
          </p:nvSpPr>
          <p:spPr>
            <a:xfrm rot="21600000">
              <a:off x="0" y="71999"/>
              <a:ext cx="8784976" cy="4246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Дело </a:t>
              </a:r>
              <a:r>
                <a:rPr lang="en-US" sz="1400" b="1" kern="1200" dirty="0" smtClean="0">
                  <a:solidFill>
                    <a:schemeClr val="tx1"/>
                  </a:solidFill>
                </a:rPr>
                <a:t> N </a:t>
              </a:r>
              <a:r>
                <a:rPr lang="ru-RU" sz="1400" b="1" kern="1200" dirty="0" smtClean="0">
                  <a:solidFill>
                    <a:schemeClr val="tx1"/>
                  </a:solidFill>
                </a:rPr>
                <a:t>А40-178802/2016</a:t>
              </a:r>
            </a:p>
          </p:txBody>
        </p:sp>
      </p:grpSp>
    </p:spTree>
    <p:extLst>
      <p:ext uri="{BB962C8B-B14F-4D97-AF65-F5344CB8AC3E}">
        <p14:creationId xmlns:p14="http://schemas.microsoft.com/office/powerpoint/2010/main" val="16252293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79512" y="3003122"/>
            <a:ext cx="8964488" cy="3445804"/>
            <a:chOff x="0" y="2706188"/>
            <a:chExt cx="8784976" cy="3557944"/>
          </a:xfrm>
        </p:grpSpPr>
        <p:sp>
          <p:nvSpPr>
            <p:cNvPr id="8" name="Прямоугольник 7"/>
            <p:cNvSpPr/>
            <p:nvPr/>
          </p:nvSpPr>
          <p:spPr>
            <a:xfrm>
              <a:off x="0" y="2706188"/>
              <a:ext cx="8784976" cy="355794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p:cNvSpPr txBox="1"/>
            <p:nvPr/>
          </p:nvSpPr>
          <p:spPr>
            <a:xfrm>
              <a:off x="0" y="2706188"/>
              <a:ext cx="8784976" cy="35579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ru-RU" sz="1300" b="1" kern="1200" dirty="0" smtClean="0">
                  <a:solidFill>
                    <a:schemeClr val="tx1"/>
                  </a:solidFill>
                  <a:latin typeface="Times New Roman" panose="02020603050405020304" pitchFamily="18" charset="0"/>
                  <a:cs typeface="Times New Roman" panose="02020603050405020304" pitchFamily="18" charset="0"/>
                </a:rPr>
                <a:t>Исходя из системного толкования норм права по рассматриваемому вопросу можно прийти к выводу о том, что АПК РФ не рассматривает резолютивную часть решения и мотивированное решение как обособленные, самостоятельные судебные акты, а также не ставит в зависимость, право обжалования решения, принятого в порядке упрощенного производства в виде резолютивной части, от обращения лица в арбитражный суд с заявлением о составлении мотивированного решения. Кроме того, данной нормой предусмотрено право сторон обратиться в арбитражный суд с заявлением о составлении мотивированного решения, а не обязанность.</a:t>
              </a:r>
            </a:p>
            <a:p>
              <a:pPr lvl="0" algn="ctr" defTabSz="577850">
                <a:lnSpc>
                  <a:spcPct val="90000"/>
                </a:lnSpc>
                <a:spcBef>
                  <a:spcPct val="0"/>
                </a:spcBef>
                <a:spcAft>
                  <a:spcPct val="35000"/>
                </a:spcAft>
              </a:pPr>
              <a:endParaRPr lang="ru-RU" sz="1300" b="1" kern="1200" dirty="0" smtClean="0">
                <a:solidFill>
                  <a:schemeClr val="tx1"/>
                </a:solidFill>
                <a:latin typeface="Times New Roman" panose="02020603050405020304" pitchFamily="18" charset="0"/>
                <a:cs typeface="Times New Roman" panose="02020603050405020304" pitchFamily="18" charset="0"/>
              </a:endParaRPr>
            </a:p>
            <a:p>
              <a:pPr lvl="0" algn="ctr" defTabSz="577850">
                <a:lnSpc>
                  <a:spcPct val="90000"/>
                </a:lnSpc>
                <a:spcBef>
                  <a:spcPct val="0"/>
                </a:spcBef>
                <a:spcAft>
                  <a:spcPct val="35000"/>
                </a:spcAft>
              </a:pPr>
              <a:r>
                <a:rPr lang="ru-RU" sz="1300" b="1" kern="1200" dirty="0" smtClean="0">
                  <a:solidFill>
                    <a:schemeClr val="tx1"/>
                  </a:solidFill>
                  <a:latin typeface="Times New Roman" panose="02020603050405020304" pitchFamily="18" charset="0"/>
                  <a:cs typeface="Times New Roman" panose="02020603050405020304" pitchFamily="18" charset="0"/>
                </a:rPr>
                <a:t>Помимо этого, следует отметить, что право на эффективную судебную защиту предполагает, что стороны должны иметь возможность воспользоваться своим правом на обжалование с того момента, когда они фактически ознакомились с судебными решениями, которые могут нарушить их законные права или интересы.</a:t>
              </a:r>
            </a:p>
            <a:p>
              <a:pPr lvl="0" algn="ctr" defTabSz="577850">
                <a:lnSpc>
                  <a:spcPct val="90000"/>
                </a:lnSpc>
                <a:spcBef>
                  <a:spcPct val="0"/>
                </a:spcBef>
                <a:spcAft>
                  <a:spcPct val="35000"/>
                </a:spcAft>
              </a:pPr>
              <a:r>
                <a:rPr lang="ru-RU" sz="1300" b="1" kern="1200" dirty="0" smtClean="0">
                  <a:solidFill>
                    <a:schemeClr val="tx1"/>
                  </a:solidFill>
                  <a:latin typeface="Times New Roman" panose="02020603050405020304" pitchFamily="18" charset="0"/>
                  <a:cs typeface="Times New Roman" panose="02020603050405020304" pitchFamily="18" charset="0"/>
                </a:rPr>
                <a:t>Возвращая апелляционную жалобу ООО "</a:t>
              </a:r>
              <a:r>
                <a:rPr lang="ru-RU" sz="1300" b="1" kern="1200" dirty="0" err="1" smtClean="0">
                  <a:solidFill>
                    <a:schemeClr val="tx1"/>
                  </a:solidFill>
                  <a:latin typeface="Times New Roman" panose="02020603050405020304" pitchFamily="18" charset="0"/>
                  <a:cs typeface="Times New Roman" panose="02020603050405020304" pitchFamily="18" charset="0"/>
                </a:rPr>
                <a:t>Тангода</a:t>
              </a:r>
              <a:r>
                <a:rPr lang="ru-RU" sz="1300" b="1" kern="1200" dirty="0" smtClean="0">
                  <a:solidFill>
                    <a:schemeClr val="tx1"/>
                  </a:solidFill>
                  <a:latin typeface="Times New Roman" panose="02020603050405020304" pitchFamily="18" charset="0"/>
                  <a:cs typeface="Times New Roman" panose="02020603050405020304" pitchFamily="18" charset="0"/>
                </a:rPr>
                <a:t>" суд апелляционной инстанции не принял во внимание изложенное, а также дату размещения мотивированного решения судом первой инстанции судебного акта в информационно-телекоммуникационной сети "Интернет" в общедоступной базе электронных документов "Картотека арбитражных дел" на официальном сайте сети Интернет - http://kad.arbitr.ru</a:t>
              </a:r>
            </a:p>
          </p:txBody>
        </p:sp>
      </p:grpSp>
      <p:grpSp>
        <p:nvGrpSpPr>
          <p:cNvPr id="5" name="Группа 4"/>
          <p:cNvGrpSpPr/>
          <p:nvPr/>
        </p:nvGrpSpPr>
        <p:grpSpPr>
          <a:xfrm>
            <a:off x="179512" y="296934"/>
            <a:ext cx="8964488" cy="2692161"/>
            <a:chOff x="0" y="0"/>
            <a:chExt cx="8784976" cy="2779774"/>
          </a:xfrm>
        </p:grpSpPr>
        <p:sp>
          <p:nvSpPr>
            <p:cNvPr id="6" name="Выноска со стрелкой вверх 5"/>
            <p:cNvSpPr/>
            <p:nvPr/>
          </p:nvSpPr>
          <p:spPr>
            <a:xfrm rot="10800000">
              <a:off x="0" y="0"/>
              <a:ext cx="8784976" cy="2779774"/>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Выноска со стрелкой вверх 6"/>
            <p:cNvSpPr txBox="1"/>
            <p:nvPr/>
          </p:nvSpPr>
          <p:spPr>
            <a:xfrm rot="21600000">
              <a:off x="0" y="0"/>
              <a:ext cx="8784976" cy="18062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Постановлением Арбитражного суда Московского округа от 26.01.2017 определение от 01 декабря 2016 года Девятого арбитражного апелляционного суда по делу N А40-178802/2016 было отменено;  указанное дело направлено в Девятый арбитражный апелляционный суд для рассмотрения апелляционной жалобы по существу</a:t>
              </a:r>
            </a:p>
          </p:txBody>
        </p:sp>
      </p:grpSp>
    </p:spTree>
    <p:extLst>
      <p:ext uri="{BB962C8B-B14F-4D97-AF65-F5344CB8AC3E}">
        <p14:creationId xmlns:p14="http://schemas.microsoft.com/office/powerpoint/2010/main" val="953520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396108" y="205482"/>
            <a:ext cx="8651639" cy="6279540"/>
            <a:chOff x="36576" y="75157"/>
            <a:chExt cx="8424939" cy="6447037"/>
          </a:xfrm>
        </p:grpSpPr>
        <p:sp>
          <p:nvSpPr>
            <p:cNvPr id="6" name="Пятиугольник 5"/>
            <p:cNvSpPr/>
            <p:nvPr/>
          </p:nvSpPr>
          <p:spPr>
            <a:xfrm rot="10800000">
              <a:off x="36576" y="75157"/>
              <a:ext cx="8424939" cy="644703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Пятиугольник 4"/>
            <p:cNvSpPr txBox="1"/>
            <p:nvPr/>
          </p:nvSpPr>
          <p:spPr>
            <a:xfrm rot="21600000">
              <a:off x="1648335" y="75157"/>
              <a:ext cx="6813180" cy="64470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3364" tIns="91440" rIns="170688" bIns="91440" numCol="1" spcCol="1270" anchor="ctr" anchorCtr="0">
              <a:noAutofit/>
            </a:bodyPr>
            <a:lstStyle/>
            <a:p>
              <a:pPr lvl="0" algn="ctr" defTabSz="1066800">
                <a:lnSpc>
                  <a:spcPct val="90000"/>
                </a:lnSpc>
                <a:spcBef>
                  <a:spcPct val="0"/>
                </a:spcBef>
                <a:spcAft>
                  <a:spcPts val="0"/>
                </a:spcAft>
              </a:pPr>
              <a:r>
                <a:rPr lang="ru-RU" sz="24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Определения Верховного Суда РФ</a:t>
              </a:r>
            </a:p>
            <a:p>
              <a:pPr lvl="0" algn="ctr" defTabSz="1066800">
                <a:lnSpc>
                  <a:spcPct val="90000"/>
                </a:lnSpc>
                <a:spcBef>
                  <a:spcPct val="0"/>
                </a:spcBef>
                <a:spcAft>
                  <a:spcPts val="0"/>
                </a:spcAft>
              </a:pPr>
              <a:endParaRPr lang="ru-RU" sz="24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ts val="0"/>
                </a:spcAft>
              </a:pPr>
              <a:r>
                <a:rPr lang="ru-RU" sz="24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 21.09.2017 № 305-ЭС17-7529 по делу № А41-86242/2016</a:t>
              </a:r>
            </a:p>
            <a:p>
              <a:pPr lvl="0" algn="ctr" defTabSz="1066800">
                <a:lnSpc>
                  <a:spcPct val="90000"/>
                </a:lnSpc>
                <a:spcBef>
                  <a:spcPct val="0"/>
                </a:spcBef>
                <a:spcAft>
                  <a:spcPts val="0"/>
                </a:spcAft>
              </a:pPr>
              <a:r>
                <a:rPr lang="ru-RU" sz="24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a:t>
              </a:r>
            </a:p>
            <a:p>
              <a:pPr lvl="0" algn="ctr" defTabSz="1066800">
                <a:lnSpc>
                  <a:spcPct val="90000"/>
                </a:lnSpc>
                <a:spcBef>
                  <a:spcPct val="0"/>
                </a:spcBef>
                <a:spcAft>
                  <a:spcPts val="0"/>
                </a:spcAft>
              </a:pPr>
              <a:r>
                <a:rPr lang="ru-RU" sz="24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 09.10.2017 № 305-ЭС17-8639 по делу № А41-89891/2016 </a:t>
              </a:r>
            </a:p>
            <a:p>
              <a:pPr lvl="0" algn="ctr" defTabSz="1066800">
                <a:lnSpc>
                  <a:spcPct val="90000"/>
                </a:lnSpc>
                <a:spcBef>
                  <a:spcPct val="0"/>
                </a:spcBef>
                <a:spcAft>
                  <a:spcPts val="0"/>
                </a:spcAft>
              </a:pPr>
              <a:endParaRPr lang="ru-RU" sz="14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ts val="0"/>
                </a:spcAft>
              </a:pPr>
              <a:r>
                <a:rPr lang="ru-RU" sz="2000" b="1" i="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Дела направлены на новое рассмотрение в суд апелляционной инстанции, поскольку право на апелляционное обжалование и рассмотрение апелляционной жалобы судом не постановлено процессуальным законодательством в зависимость от наличия мотивированного решения суда первой инстанции по результатам рассмотрения дела в порядке упрощенного производства</a:t>
              </a:r>
            </a:p>
            <a:p>
              <a:pPr lvl="0" algn="ctr" defTabSz="1066800">
                <a:lnSpc>
                  <a:spcPct val="90000"/>
                </a:lnSpc>
                <a:spcBef>
                  <a:spcPct val="0"/>
                </a:spcBef>
                <a:spcAft>
                  <a:spcPct val="35000"/>
                </a:spcAft>
              </a:pPr>
              <a:endParaRPr lang="ru-RU" sz="3200" b="1" kern="1200" dirty="0" smtClean="0">
                <a:effectLst>
                  <a:outerShdw blurRad="38100" dist="38100" dir="2700000" algn="tl">
                    <a:srgbClr val="000000">
                      <a:alpha val="43137"/>
                    </a:srgbClr>
                  </a:outerShdw>
                </a:effectLst>
              </a:endParaRPr>
            </a:p>
          </p:txBody>
        </p:sp>
      </p:grpSp>
      <p:sp>
        <p:nvSpPr>
          <p:cNvPr id="5" name="Овал 4"/>
          <p:cNvSpPr/>
          <p:nvPr/>
        </p:nvSpPr>
        <p:spPr>
          <a:xfrm>
            <a:off x="322953" y="2002537"/>
            <a:ext cx="3048551" cy="2889207"/>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2065616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79512" y="1402309"/>
            <a:ext cx="8784976" cy="5050404"/>
            <a:chOff x="0" y="997023"/>
            <a:chExt cx="8784976" cy="5050404"/>
          </a:xfrm>
        </p:grpSpPr>
        <p:sp>
          <p:nvSpPr>
            <p:cNvPr id="8" name="Прямоугольник 7"/>
            <p:cNvSpPr/>
            <p:nvPr/>
          </p:nvSpPr>
          <p:spPr>
            <a:xfrm>
              <a:off x="0" y="997023"/>
              <a:ext cx="8784976" cy="505040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p:cNvSpPr txBox="1"/>
            <p:nvPr/>
          </p:nvSpPr>
          <p:spPr>
            <a:xfrm>
              <a:off x="0" y="997023"/>
              <a:ext cx="8784976" cy="50504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anose="02020603050405020304" pitchFamily="18" charset="0"/>
                  <a:cs typeface="Times New Roman" panose="02020603050405020304" pitchFamily="18" charset="0"/>
                </a:rPr>
                <a:t>1). Истец обратилась с апелляционной жалобой в Девятый арбитражный апелляционный суд с апелляционной жалобой на решение суда первой инстанции по данному делу, принятое путем подписания резолютивной части.</a:t>
              </a:r>
            </a:p>
            <a:p>
              <a:pPr lvl="0" algn="ctr" defTabSz="711200">
                <a:lnSpc>
                  <a:spcPct val="90000"/>
                </a:lnSpc>
                <a:spcBef>
                  <a:spcPct val="0"/>
                </a:spcBef>
                <a:spcAft>
                  <a:spcPct val="35000"/>
                </a:spcAft>
              </a:pPr>
              <a:r>
                <a:rPr lang="ru-RU" sz="1600" b="1" kern="1200" dirty="0" smtClean="0">
                  <a:solidFill>
                    <a:schemeClr val="tx1"/>
                  </a:solidFill>
                  <a:latin typeface="Times New Roman" panose="02020603050405020304" pitchFamily="18" charset="0"/>
                  <a:cs typeface="Times New Roman" panose="02020603050405020304" pitchFamily="18" charset="0"/>
                </a:rPr>
                <a:t>Постановлением от 20.09.2017 суда апелляционной инстанции указанное решение  от 02.06.2017 было оставлено без изменения. </a:t>
              </a:r>
            </a:p>
            <a:p>
              <a:pPr lvl="0" algn="ctr" defTabSz="711200">
                <a:lnSpc>
                  <a:spcPct val="90000"/>
                </a:lnSpc>
                <a:spcBef>
                  <a:spcPct val="0"/>
                </a:spcBef>
                <a:spcAft>
                  <a:spcPct val="35000"/>
                </a:spcAft>
              </a:pPr>
              <a:r>
                <a:rPr lang="ru-RU" sz="1600" b="1" kern="1200" dirty="0" smtClean="0">
                  <a:solidFill>
                    <a:schemeClr val="tx1"/>
                  </a:solidFill>
                  <a:latin typeface="Times New Roman" panose="02020603050405020304" pitchFamily="18" charset="0"/>
                  <a:cs typeface="Times New Roman" panose="02020603050405020304" pitchFamily="18" charset="0"/>
                </a:rPr>
                <a:t>При этом в постановлении суда апелляционной инстанции указывалось, что доводы апелляционной жалобы о том, что решение суда является незаконным отклоняются, в связи с тем, что решение по настоящему дел принято путем подписания судьей резолютивной части, а истец с заявлением о составлении мотивированного решения не обращался.</a:t>
              </a:r>
            </a:p>
            <a:p>
              <a:pPr lvl="0" algn="ctr" defTabSz="711200">
                <a:lnSpc>
                  <a:spcPct val="90000"/>
                </a:lnSpc>
                <a:spcBef>
                  <a:spcPct val="0"/>
                </a:spcBef>
                <a:spcAft>
                  <a:spcPct val="35000"/>
                </a:spcAft>
              </a:pPr>
              <a:r>
                <a:rPr lang="ru-RU" sz="1600" b="1" kern="1200" dirty="0" smtClean="0">
                  <a:solidFill>
                    <a:schemeClr val="tx1"/>
                  </a:solidFill>
                  <a:latin typeface="Times New Roman" panose="02020603050405020304" pitchFamily="18" charset="0"/>
                  <a:cs typeface="Times New Roman" panose="02020603050405020304" pitchFamily="18" charset="0"/>
                </a:rPr>
                <a:t>2). Впоследствии судом первой инстанции было составлено мотивированное решение.</a:t>
              </a:r>
            </a:p>
            <a:p>
              <a:pPr lvl="0" algn="ctr" defTabSz="711200">
                <a:lnSpc>
                  <a:spcPct val="90000"/>
                </a:lnSpc>
                <a:spcBef>
                  <a:spcPct val="0"/>
                </a:spcBef>
                <a:spcAft>
                  <a:spcPct val="35000"/>
                </a:spcAft>
              </a:pPr>
              <a:r>
                <a:rPr lang="ru-RU" sz="1600" b="1" kern="1200" dirty="0" smtClean="0">
                  <a:solidFill>
                    <a:schemeClr val="tx1"/>
                  </a:solidFill>
                  <a:latin typeface="Times New Roman" panose="02020603050405020304" pitchFamily="18" charset="0"/>
                  <a:cs typeface="Times New Roman" panose="02020603050405020304" pitchFamily="18" charset="0"/>
                </a:rPr>
                <a:t>Не согласившись с указанным решением истец вновь обратился с апелляционной жалобой.</a:t>
              </a:r>
            </a:p>
            <a:p>
              <a:pPr lvl="0" algn="ctr" defTabSz="711200">
                <a:lnSpc>
                  <a:spcPct val="90000"/>
                </a:lnSpc>
                <a:spcBef>
                  <a:spcPct val="0"/>
                </a:spcBef>
                <a:spcAft>
                  <a:spcPct val="35000"/>
                </a:spcAft>
              </a:pPr>
              <a:r>
                <a:rPr lang="ru-RU" sz="1600" b="1" kern="1200" dirty="0" smtClean="0">
                  <a:solidFill>
                    <a:schemeClr val="tx1"/>
                  </a:solidFill>
                  <a:latin typeface="Times New Roman" panose="02020603050405020304" pitchFamily="18" charset="0"/>
                  <a:cs typeface="Times New Roman" panose="02020603050405020304" pitchFamily="18" charset="0"/>
                </a:rPr>
                <a:t>Определением от 21.11.2017 апелляционная жалоба на решение от 12.10.2017 была возвращена заявителю.</a:t>
              </a:r>
            </a:p>
            <a:p>
              <a:pPr lvl="0" algn="ctr" defTabSz="711200">
                <a:lnSpc>
                  <a:spcPct val="90000"/>
                </a:lnSpc>
                <a:spcBef>
                  <a:spcPct val="0"/>
                </a:spcBef>
                <a:spcAft>
                  <a:spcPct val="35000"/>
                </a:spcAft>
              </a:pPr>
              <a:r>
                <a:rPr lang="ru-RU" sz="1600" b="1" kern="1200" dirty="0" smtClean="0">
                  <a:solidFill>
                    <a:schemeClr val="tx1"/>
                  </a:solidFill>
                  <a:latin typeface="Times New Roman" panose="02020603050405020304" pitchFamily="18" charset="0"/>
                  <a:cs typeface="Times New Roman" panose="02020603050405020304" pitchFamily="18" charset="0"/>
                </a:rPr>
                <a:t>При этом суд апелляционной инстанции, возвращая апелляционную жалобу указал, что нормами АПК РФ не предусмотрена возможность повторной проверки судом апелляционной инстанции принятого по делу судебного акта первой инстанции (по апелляционной жалобе лица, участвующего в деле) и вынесения двух постановлений по результатам такой проверки; в рамках настоящего дела суд уже проверил законность и обоснованность решения и вынес постановление от 20.09.2017 по апелляционной жалобе истца.</a:t>
              </a:r>
            </a:p>
          </p:txBody>
        </p:sp>
      </p:grpSp>
      <p:grpSp>
        <p:nvGrpSpPr>
          <p:cNvPr id="5" name="Группа 4"/>
          <p:cNvGrpSpPr/>
          <p:nvPr/>
        </p:nvGrpSpPr>
        <p:grpSpPr>
          <a:xfrm>
            <a:off x="179512" y="405286"/>
            <a:ext cx="8784976" cy="999567"/>
            <a:chOff x="0" y="0"/>
            <a:chExt cx="8784976" cy="999567"/>
          </a:xfrm>
        </p:grpSpPr>
        <p:sp>
          <p:nvSpPr>
            <p:cNvPr id="6" name="Выноска со стрелкой вверх 5"/>
            <p:cNvSpPr/>
            <p:nvPr/>
          </p:nvSpPr>
          <p:spPr>
            <a:xfrm rot="10800000">
              <a:off x="0" y="0"/>
              <a:ext cx="8784976" cy="999567"/>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Выноска со стрелкой вверх 6"/>
            <p:cNvSpPr txBox="1"/>
            <p:nvPr/>
          </p:nvSpPr>
          <p:spPr>
            <a:xfrm rot="21600000">
              <a:off x="0" y="0"/>
              <a:ext cx="8784976" cy="6494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Дело № А40-64992/17</a:t>
              </a:r>
            </a:p>
            <a:p>
              <a:pPr lvl="0" algn="ctr" defTabSz="6223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Дело рассмотрено в порядке упрощенного производства</a:t>
              </a:r>
            </a:p>
          </p:txBody>
        </p:sp>
      </p:grpSp>
    </p:spTree>
    <p:extLst>
      <p:ext uri="{BB962C8B-B14F-4D97-AF65-F5344CB8AC3E}">
        <p14:creationId xmlns:p14="http://schemas.microsoft.com/office/powerpoint/2010/main" val="11461614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79512" y="1402309"/>
            <a:ext cx="8784976" cy="5050404"/>
            <a:chOff x="0" y="997023"/>
            <a:chExt cx="8784976" cy="5050404"/>
          </a:xfrm>
        </p:grpSpPr>
        <p:sp>
          <p:nvSpPr>
            <p:cNvPr id="8" name="Прямоугольник 7"/>
            <p:cNvSpPr/>
            <p:nvPr/>
          </p:nvSpPr>
          <p:spPr>
            <a:xfrm>
              <a:off x="0" y="997023"/>
              <a:ext cx="8784976" cy="505040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p:cNvSpPr txBox="1"/>
            <p:nvPr/>
          </p:nvSpPr>
          <p:spPr>
            <a:xfrm>
              <a:off x="0" y="997023"/>
              <a:ext cx="8784976" cy="50504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anose="02020603050405020304" pitchFamily="18" charset="0"/>
                  <a:cs typeface="Times New Roman" panose="02020603050405020304" pitchFamily="18" charset="0"/>
                </a:rPr>
                <a:t>Прекращая производство по кассационной жалобе суд кассационной инстанции указал, что настоящее дело рассмотрено в порядке упрощенного производства.</a:t>
              </a:r>
            </a:p>
            <a:p>
              <a:pPr lvl="0" algn="ctr" defTabSz="711200">
                <a:lnSpc>
                  <a:spcPct val="90000"/>
                </a:lnSpc>
                <a:spcBef>
                  <a:spcPct val="0"/>
                </a:spcBef>
                <a:spcAft>
                  <a:spcPct val="35000"/>
                </a:spcAft>
              </a:pPr>
              <a:r>
                <a:rPr lang="ru-RU" sz="1600" b="1" kern="1200" dirty="0" smtClean="0">
                  <a:solidFill>
                    <a:schemeClr val="tx1"/>
                  </a:solidFill>
                  <a:latin typeface="Times New Roman" panose="02020603050405020304" pitchFamily="18" charset="0"/>
                  <a:cs typeface="Times New Roman" panose="02020603050405020304" pitchFamily="18" charset="0"/>
                </a:rPr>
                <a:t>Однако в кассационной жалобе истца на определение суда апелляционной инстанции от 21.11.2017 о возврате апелляционной жалобы на решение от 12.10.2017  по делу, рассмотренному в порядке упрощенного производства, отсутствуют доводы о нарушении судом норм процессуальных , предусмотренных ч. 4 ст. 288 АПК РФ (безусловные основания для отмены обжалуемого судебного акта).</a:t>
              </a:r>
            </a:p>
            <a:p>
              <a:pPr lvl="0" algn="ctr" defTabSz="711200">
                <a:lnSpc>
                  <a:spcPct val="90000"/>
                </a:lnSpc>
                <a:spcBef>
                  <a:spcPct val="0"/>
                </a:spcBef>
                <a:spcAft>
                  <a:spcPct val="35000"/>
                </a:spcAft>
              </a:pPr>
              <a:r>
                <a:rPr lang="ru-RU" sz="1600" b="1" kern="1200" dirty="0" smtClean="0">
                  <a:solidFill>
                    <a:schemeClr val="tx1"/>
                  </a:solidFill>
                  <a:latin typeface="Times New Roman" panose="02020603050405020304" pitchFamily="18" charset="0"/>
                  <a:cs typeface="Times New Roman" panose="02020603050405020304" pitchFamily="18" charset="0"/>
                </a:rPr>
                <a:t>Принимая во внимание изложенное, а также особенности рассмотрения дел в порядке упрощенного производства, в том числе установленные положениями ст. ст.229, 288.2 АПК РФ, руководствуясь разъяснениями, изложенными в Постановлении Пленума Верховного Суда РФ от 18.04.2017 № 10, производство по кассационной жалобе было прекращено судом кассационной инстанции применительно к п.1 ч.1 ст.150 АПК.</a:t>
              </a:r>
            </a:p>
            <a:p>
              <a:pPr lvl="0" algn="ctr" defTabSz="711200">
                <a:lnSpc>
                  <a:spcPct val="90000"/>
                </a:lnSpc>
                <a:spcBef>
                  <a:spcPct val="0"/>
                </a:spcBef>
                <a:spcAft>
                  <a:spcPct val="35000"/>
                </a:spcAft>
              </a:pPr>
              <a:r>
                <a:rPr lang="ru-RU" sz="1800" b="1" kern="1200" dirty="0" smtClean="0">
                  <a:solidFill>
                    <a:schemeClr val="tx1"/>
                  </a:solidFill>
                  <a:latin typeface="Times New Roman" panose="02020603050405020304" pitchFamily="18" charset="0"/>
                  <a:cs typeface="Times New Roman" panose="02020603050405020304" pitchFamily="18" charset="0"/>
                </a:rPr>
                <a:t>Суд кассационной инстанции также отметил, что </a:t>
              </a:r>
              <a:r>
                <a:rPr lang="ru-RU" sz="1800" b="1" u="sng"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заявитель не лишен возможности обратиться с кассационной жалобой на принятое по настоящему делу постановление от 20.09.2017 Девятого арбитражного апелляционного суда в порядке, установленном АПК РФ с учетом в том числе положений ст.ст.117 и 276 настоящего Кодекса</a:t>
              </a:r>
              <a:r>
                <a:rPr lang="ru-RU" sz="1800" b="1" kern="1200" dirty="0" smtClean="0">
                  <a:solidFill>
                    <a:schemeClr val="tx1"/>
                  </a:solidFill>
                  <a:latin typeface="Times New Roman" panose="02020603050405020304" pitchFamily="18" charset="0"/>
                  <a:cs typeface="Times New Roman" panose="02020603050405020304" pitchFamily="18" charset="0"/>
                </a:rPr>
                <a:t>.</a:t>
              </a:r>
            </a:p>
          </p:txBody>
        </p:sp>
      </p:grpSp>
      <p:grpSp>
        <p:nvGrpSpPr>
          <p:cNvPr id="5" name="Группа 4"/>
          <p:cNvGrpSpPr/>
          <p:nvPr/>
        </p:nvGrpSpPr>
        <p:grpSpPr>
          <a:xfrm>
            <a:off x="179512" y="405286"/>
            <a:ext cx="8784976" cy="999567"/>
            <a:chOff x="0" y="0"/>
            <a:chExt cx="8784976" cy="999567"/>
          </a:xfrm>
        </p:grpSpPr>
        <p:sp>
          <p:nvSpPr>
            <p:cNvPr id="6" name="Выноска со стрелкой вверх 5"/>
            <p:cNvSpPr/>
            <p:nvPr/>
          </p:nvSpPr>
          <p:spPr>
            <a:xfrm rot="10800000">
              <a:off x="0" y="0"/>
              <a:ext cx="8784976" cy="999567"/>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Выноска со стрелкой вверх 6"/>
            <p:cNvSpPr txBox="1"/>
            <p:nvPr/>
          </p:nvSpPr>
          <p:spPr>
            <a:xfrm rot="21600000">
              <a:off x="0" y="0"/>
              <a:ext cx="8784976" cy="6494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Определение о прекращении производства по кассационной жалобе от 09.01.2018 по делу № А40-64992/17</a:t>
              </a:r>
            </a:p>
            <a:p>
              <a:pPr lvl="0" algn="ctr" defTabSz="6223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Дело рассмотрено в порядке упрощенного производства</a:t>
              </a:r>
            </a:p>
          </p:txBody>
        </p:sp>
      </p:grpSp>
    </p:spTree>
    <p:extLst>
      <p:ext uri="{BB962C8B-B14F-4D97-AF65-F5344CB8AC3E}">
        <p14:creationId xmlns:p14="http://schemas.microsoft.com/office/powerpoint/2010/main" val="12129079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79512" y="2432708"/>
            <a:ext cx="8784976" cy="4020112"/>
            <a:chOff x="0" y="2027529"/>
            <a:chExt cx="8784976" cy="4020112"/>
          </a:xfrm>
        </p:grpSpPr>
        <p:sp>
          <p:nvSpPr>
            <p:cNvPr id="8" name="Прямоугольник 7"/>
            <p:cNvSpPr/>
            <p:nvPr/>
          </p:nvSpPr>
          <p:spPr>
            <a:xfrm>
              <a:off x="0" y="2027529"/>
              <a:ext cx="8784976" cy="402011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p:cNvSpPr txBox="1"/>
            <p:nvPr/>
          </p:nvSpPr>
          <p:spPr>
            <a:xfrm>
              <a:off x="0" y="2027529"/>
              <a:ext cx="8784976" cy="4020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ru-RU" sz="2800" b="1" kern="1200" dirty="0" smtClean="0">
                  <a:solidFill>
                    <a:schemeClr val="tx1"/>
                  </a:solidFill>
                  <a:latin typeface="Times New Roman" panose="02020603050405020304" pitchFamily="18" charset="0"/>
                  <a:cs typeface="Times New Roman" panose="02020603050405020304" pitchFamily="18" charset="0"/>
                </a:rPr>
                <a:t>Необходимо отметить, что в определении о принятии кассационной жалобы к производству, суд кассационной инстанции разъяснил сторона, что кассационная жалоба будет рассмотрена в порядке ч. 2 ст. 288.2 АПК РФ без вызова сторон в срок, установленный настоящим Кодексом, в соответствии с разъяснениями, изложенными в постановлении Пленума Верховного Суда РФ от 18.04.2017 № 10.</a:t>
              </a:r>
            </a:p>
          </p:txBody>
        </p:sp>
      </p:grpSp>
      <p:grpSp>
        <p:nvGrpSpPr>
          <p:cNvPr id="5" name="Группа 4"/>
          <p:cNvGrpSpPr/>
          <p:nvPr/>
        </p:nvGrpSpPr>
        <p:grpSpPr>
          <a:xfrm>
            <a:off x="179512" y="405179"/>
            <a:ext cx="8784976" cy="2034207"/>
            <a:chOff x="0" y="0"/>
            <a:chExt cx="8784976" cy="2034207"/>
          </a:xfrm>
        </p:grpSpPr>
        <p:sp>
          <p:nvSpPr>
            <p:cNvPr id="6" name="Выноска со стрелкой вверх 5"/>
            <p:cNvSpPr/>
            <p:nvPr/>
          </p:nvSpPr>
          <p:spPr>
            <a:xfrm rot="10800000">
              <a:off x="0" y="0"/>
              <a:ext cx="8784976" cy="2034207"/>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Выноска со стрелкой вверх 6"/>
            <p:cNvSpPr txBox="1"/>
            <p:nvPr/>
          </p:nvSpPr>
          <p:spPr>
            <a:xfrm rot="21600000">
              <a:off x="0" y="0"/>
              <a:ext cx="8784976" cy="13217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cs typeface="Times New Roman" pitchFamily="18" charset="0"/>
                </a:rPr>
                <a:t>Определение о прекращении производства по кассационной жалобе от 09.01.2018 по делу № А40-64992/17</a:t>
              </a:r>
            </a:p>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cs typeface="Times New Roman" pitchFamily="18" charset="0"/>
                </a:rPr>
                <a:t>Дело рассмотрено в порядке упрощенного производства</a:t>
              </a:r>
            </a:p>
          </p:txBody>
        </p:sp>
      </p:grpSp>
    </p:spTree>
    <p:extLst>
      <p:ext uri="{BB962C8B-B14F-4D97-AF65-F5344CB8AC3E}">
        <p14:creationId xmlns:p14="http://schemas.microsoft.com/office/powerpoint/2010/main" val="999921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396108" y="205481"/>
            <a:ext cx="8543355" cy="6195319"/>
            <a:chOff x="36576" y="75157"/>
            <a:chExt cx="8424939" cy="6447037"/>
          </a:xfrm>
        </p:grpSpPr>
        <p:sp>
          <p:nvSpPr>
            <p:cNvPr id="6" name="Пятиугольник 5"/>
            <p:cNvSpPr/>
            <p:nvPr/>
          </p:nvSpPr>
          <p:spPr>
            <a:xfrm rot="10800000">
              <a:off x="36576" y="75157"/>
              <a:ext cx="8424939" cy="644703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Пятиугольник 4"/>
            <p:cNvSpPr txBox="1"/>
            <p:nvPr/>
          </p:nvSpPr>
          <p:spPr>
            <a:xfrm rot="21600000">
              <a:off x="1648335" y="75157"/>
              <a:ext cx="6813180" cy="64470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3364" tIns="106680" rIns="199136" bIns="106680" numCol="1" spcCol="1270" anchor="ctr" anchorCtr="0">
              <a:noAutofit/>
            </a:bodyPr>
            <a:lstStyle/>
            <a:p>
              <a:pPr lvl="0" algn="ctr" defTabSz="1244600">
                <a:lnSpc>
                  <a:spcPct val="90000"/>
                </a:lnSpc>
                <a:spcBef>
                  <a:spcPct val="0"/>
                </a:spcBef>
                <a:spcAft>
                  <a:spcPts val="0"/>
                </a:spcAft>
              </a:pPr>
              <a:r>
                <a:rPr lang="ru-RU" sz="28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п. 55 Постановления Пленума Верховного Суда РФ от18.04.2017 № 10 разъяснено, что арбитражным судом кассационные жалобы на судебные акты по делам, рассмотренным в порядке упрощенного производства, рассматриваются без проведения судебного заседания, без вызова лиц, участвующих в деле, и без осуществления протоколирования (ч.2 ст. 284, ч.2 ст. 288.2 АПК РФ).</a:t>
              </a:r>
              <a:endParaRPr lang="ru-RU" sz="2800" b="1" i="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defTabSz="1244600">
                <a:lnSpc>
                  <a:spcPct val="90000"/>
                </a:lnSpc>
                <a:spcBef>
                  <a:spcPct val="0"/>
                </a:spcBef>
                <a:spcAft>
                  <a:spcPct val="35000"/>
                </a:spcAft>
              </a:pPr>
              <a:endParaRPr lang="ru-RU" sz="3200" b="1" kern="1200" dirty="0" smtClean="0">
                <a:effectLst>
                  <a:outerShdw blurRad="38100" dist="38100" dir="2700000" algn="tl">
                    <a:srgbClr val="000000">
                      <a:alpha val="43137"/>
                    </a:srgbClr>
                  </a:outerShdw>
                </a:effectLst>
              </a:endParaRPr>
            </a:p>
          </p:txBody>
        </p:sp>
      </p:grpSp>
      <p:sp>
        <p:nvSpPr>
          <p:cNvPr id="5" name="Овал 4"/>
          <p:cNvSpPr/>
          <p:nvPr/>
        </p:nvSpPr>
        <p:spPr>
          <a:xfrm>
            <a:off x="322953" y="2002537"/>
            <a:ext cx="3010395" cy="2850457"/>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712137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396108" y="205482"/>
            <a:ext cx="8424939" cy="6291572"/>
            <a:chOff x="36576" y="71999"/>
            <a:chExt cx="8424939" cy="6447037"/>
          </a:xfrm>
        </p:grpSpPr>
        <p:sp>
          <p:nvSpPr>
            <p:cNvPr id="6" name="Пятиугольник 5"/>
            <p:cNvSpPr/>
            <p:nvPr/>
          </p:nvSpPr>
          <p:spPr>
            <a:xfrm rot="10800000">
              <a:off x="36576" y="71999"/>
              <a:ext cx="8424939" cy="644703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Пятиугольник 4"/>
            <p:cNvSpPr txBox="1"/>
            <p:nvPr/>
          </p:nvSpPr>
          <p:spPr>
            <a:xfrm rot="21600000">
              <a:off x="1648335" y="71999"/>
              <a:ext cx="6813180" cy="64470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3364" tIns="106680" rIns="199136" bIns="106680" numCol="1" spcCol="1270" anchor="ctr" anchorCtr="0">
              <a:noAutofit/>
            </a:bodyPr>
            <a:lstStyle/>
            <a:p>
              <a:pPr lvl="0" algn="ctr" defTabSz="1244600">
                <a:lnSpc>
                  <a:spcPct val="100000"/>
                </a:lnSpc>
                <a:spcBef>
                  <a:spcPct val="0"/>
                </a:spcBef>
                <a:spcAft>
                  <a:spcPts val="0"/>
                </a:spcAft>
              </a:pPr>
              <a:r>
                <a:rPr lang="ru-RU" sz="2800" b="1" kern="1200" dirty="0" smtClean="0">
                  <a:solidFill>
                    <a:schemeClr val="tx1"/>
                  </a:solidFill>
                  <a:effectLst>
                    <a:outerShdw blurRad="38100" dist="38100" dir="2700000" algn="tl" rotWithShape="0">
                      <a:srgbClr val="000000">
                        <a:alpha val="43000"/>
                      </a:srgbClr>
                    </a:outerShdw>
                  </a:effectLst>
                </a:rPr>
                <a:t>Постановление Пленума Верховного Суда Российской Федерации</a:t>
              </a:r>
              <a:endParaRPr lang="ru-RU" sz="2800" kern="1200" dirty="0" smtClean="0">
                <a:solidFill>
                  <a:schemeClr val="tx1"/>
                </a:solidFill>
              </a:endParaRPr>
            </a:p>
            <a:p>
              <a:pPr lvl="0" algn="ctr" defTabSz="1244600">
                <a:lnSpc>
                  <a:spcPct val="100000"/>
                </a:lnSpc>
                <a:spcBef>
                  <a:spcPct val="0"/>
                </a:spcBef>
                <a:spcAft>
                  <a:spcPts val="0"/>
                </a:spcAft>
              </a:pPr>
              <a:r>
                <a:rPr lang="ru-RU" sz="2800" b="1" kern="1200" dirty="0" smtClean="0">
                  <a:solidFill>
                    <a:schemeClr val="tx1"/>
                  </a:solidFill>
                  <a:effectLst>
                    <a:outerShdw blurRad="38100" dist="38100" dir="2700000" algn="tl" rotWithShape="0">
                      <a:srgbClr val="000000">
                        <a:alpha val="43000"/>
                      </a:srgbClr>
                    </a:outerShdw>
                  </a:effectLst>
                </a:rPr>
                <a:t>от 27.12.2016 года №62 </a:t>
              </a:r>
              <a:br>
                <a:rPr lang="ru-RU" sz="2800" b="1" kern="1200" dirty="0" smtClean="0">
                  <a:solidFill>
                    <a:schemeClr val="tx1"/>
                  </a:solidFill>
                  <a:effectLst>
                    <a:outerShdw blurRad="38100" dist="38100" dir="2700000" algn="tl" rotWithShape="0">
                      <a:srgbClr val="000000">
                        <a:alpha val="43000"/>
                      </a:srgbClr>
                    </a:outerShdw>
                  </a:effectLst>
                </a:rPr>
              </a:br>
              <a:r>
                <a:rPr lang="ru-RU" sz="2800" b="1" kern="1200" dirty="0" smtClean="0">
                  <a:solidFill>
                    <a:schemeClr val="tx1"/>
                  </a:solidFill>
                  <a:effectLst>
                    <a:outerShdw blurRad="38100" dist="38100" dir="2700000" algn="tl" rotWithShape="0">
                      <a:srgbClr val="000000">
                        <a:alpha val="43000"/>
                      </a:srgbClr>
                    </a:outerShdw>
                  </a:effectLst>
                </a:rPr>
                <a:t>«О некоторых вопросах применения судами положений Гражданского процессуального кодекса Российской Федерации и Арбитражного процессуального кодекса Российской Федерации о приказном производстве»</a:t>
              </a:r>
            </a:p>
            <a:p>
              <a:pPr lvl="0" algn="ctr" defTabSz="1244600">
                <a:lnSpc>
                  <a:spcPct val="100000"/>
                </a:lnSpc>
                <a:spcBef>
                  <a:spcPct val="0"/>
                </a:spcBef>
                <a:spcAft>
                  <a:spcPts val="0"/>
                </a:spcAft>
              </a:pPr>
              <a:r>
                <a:rPr lang="ru-RU" sz="1800" b="1" kern="1200" dirty="0" smtClean="0">
                  <a:solidFill>
                    <a:schemeClr val="tx1"/>
                  </a:solidFill>
                </a:rPr>
                <a:t>(далее - Постановление Пленума ВС РФ от 27.12.2016 N 62)</a:t>
              </a:r>
              <a:endParaRPr lang="ru-RU" sz="18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5" name="Овал 4"/>
          <p:cNvSpPr/>
          <p:nvPr/>
        </p:nvSpPr>
        <p:spPr>
          <a:xfrm>
            <a:off x="322953" y="2005695"/>
            <a:ext cx="2968669" cy="2894743"/>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1700608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79512" y="2364405"/>
            <a:ext cx="8784976" cy="4088300"/>
            <a:chOff x="0" y="1959110"/>
            <a:chExt cx="8784976" cy="4088300"/>
          </a:xfrm>
        </p:grpSpPr>
        <p:sp>
          <p:nvSpPr>
            <p:cNvPr id="8" name="Прямоугольник 7"/>
            <p:cNvSpPr/>
            <p:nvPr/>
          </p:nvSpPr>
          <p:spPr>
            <a:xfrm>
              <a:off x="0" y="1959110"/>
              <a:ext cx="8784976" cy="408830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p:cNvSpPr txBox="1"/>
            <p:nvPr/>
          </p:nvSpPr>
          <p:spPr>
            <a:xfrm>
              <a:off x="0" y="1959110"/>
              <a:ext cx="8784976" cy="40883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anose="02020603050405020304" pitchFamily="18" charset="0"/>
                  <a:cs typeface="Times New Roman" panose="02020603050405020304" pitchFamily="18" charset="0"/>
                </a:rPr>
                <a:t>Обращаясь с кассационной жалобой, ответчик в качестве основания для отмены обжалуемого судебного акта ссылался на нарушение норм процессуального права, выразившееся в том, что суд первой инстанции, в нарушение п. 1 ч. 1                ст. 227 АПК РФ, неправомерно рассмотрел дело №А40-33984/16-50-291 в порядке упрощенного производства. По мнению кассатора, цена иска превышает допустимую цену иска, при которой дело может рассматриваться в порядке упрощенного производства (указанная норма права приведена кассатором в редакции, действовавшей на дату принятия решения арбитражным судом первой инстанции). В связи с чем кассатор полагает, что в нарушение п. 1 ч. 4 ст. 288 АПК РФ, суд апелляционной инстанции не дав оценку названному доводу, рассмотрел апелляционную жалобу не в коллегиальном составе, а единолично (как подлежащую рассмотрению в порядке упрощенного производства). По мнению ответчика, указанные обстоятельства повлекли принятие незаконных и необоснованных судебных актов судами первой и апелляционной инстанций.</a:t>
              </a:r>
            </a:p>
            <a:p>
              <a:pPr lvl="0" algn="ctr" defTabSz="800100">
                <a:lnSpc>
                  <a:spcPct val="90000"/>
                </a:lnSpc>
                <a:spcBef>
                  <a:spcPct val="0"/>
                </a:spcBef>
                <a:spcAft>
                  <a:spcPct val="35000"/>
                </a:spcAft>
              </a:pPr>
              <a:endParaRPr lang="ru-RU" sz="1400" b="1" kern="1200" dirty="0" smtClean="0">
                <a:solidFill>
                  <a:srgbClr val="002060"/>
                </a:solidFill>
                <a:latin typeface="Times New Roman" panose="02020603050405020304" pitchFamily="18" charset="0"/>
                <a:cs typeface="Times New Roman" panose="02020603050405020304" pitchFamily="18" charset="0"/>
              </a:endParaRPr>
            </a:p>
          </p:txBody>
        </p:sp>
      </p:grpSp>
      <p:grpSp>
        <p:nvGrpSpPr>
          <p:cNvPr id="5" name="Группа 4"/>
          <p:cNvGrpSpPr/>
          <p:nvPr/>
        </p:nvGrpSpPr>
        <p:grpSpPr>
          <a:xfrm>
            <a:off x="179512" y="405295"/>
            <a:ext cx="8784976" cy="2016328"/>
            <a:chOff x="0" y="0"/>
            <a:chExt cx="8784976" cy="2016328"/>
          </a:xfrm>
        </p:grpSpPr>
        <p:sp>
          <p:nvSpPr>
            <p:cNvPr id="6" name="Выноска со стрелкой вверх 5"/>
            <p:cNvSpPr/>
            <p:nvPr/>
          </p:nvSpPr>
          <p:spPr>
            <a:xfrm rot="10800000">
              <a:off x="0" y="0"/>
              <a:ext cx="8784976" cy="2016328"/>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Выноска со стрелкой вверх 6"/>
            <p:cNvSpPr txBox="1"/>
            <p:nvPr/>
          </p:nvSpPr>
          <p:spPr>
            <a:xfrm rot="21600000">
              <a:off x="0" y="0"/>
              <a:ext cx="8784976" cy="13101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Постановление Арбитражного суда Московского округа от 28.11.2016                                                                 по делу N А40-33984/16-50-291</a:t>
              </a:r>
            </a:p>
          </p:txBody>
        </p:sp>
      </p:grpSp>
    </p:spTree>
    <p:extLst>
      <p:ext uri="{BB962C8B-B14F-4D97-AF65-F5344CB8AC3E}">
        <p14:creationId xmlns:p14="http://schemas.microsoft.com/office/powerpoint/2010/main" val="7086926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79512" y="1402309"/>
            <a:ext cx="8784976" cy="5050404"/>
            <a:chOff x="0" y="997023"/>
            <a:chExt cx="8784976" cy="5050404"/>
          </a:xfrm>
        </p:grpSpPr>
        <p:sp>
          <p:nvSpPr>
            <p:cNvPr id="8" name="Прямоугольник 7"/>
            <p:cNvSpPr/>
            <p:nvPr/>
          </p:nvSpPr>
          <p:spPr>
            <a:xfrm>
              <a:off x="0" y="997023"/>
              <a:ext cx="8784976" cy="505040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p:cNvSpPr txBox="1"/>
            <p:nvPr/>
          </p:nvSpPr>
          <p:spPr>
            <a:xfrm>
              <a:off x="0" y="997023"/>
              <a:ext cx="8784976" cy="50504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ru-RU" sz="1300" b="1" kern="1200" dirty="0" smtClean="0">
                  <a:solidFill>
                    <a:schemeClr val="tx1"/>
                  </a:solidFill>
                  <a:latin typeface="Times New Roman" panose="02020603050405020304" pitchFamily="18" charset="0"/>
                  <a:cs typeface="Times New Roman" panose="02020603050405020304" pitchFamily="18" charset="0"/>
                </a:rPr>
                <a:t>Ответчик - РСА в кассационной жалобе не указывает на нарушение судами норм процессуального права, являющихся безусловным основанием для отмены судебных актов (ч. 4 ст. 229, ч. 4 ст. 288 АПК РФ).</a:t>
              </a:r>
            </a:p>
            <a:p>
              <a:pPr lvl="0" algn="ctr" defTabSz="577850">
                <a:lnSpc>
                  <a:spcPct val="90000"/>
                </a:lnSpc>
                <a:spcBef>
                  <a:spcPct val="0"/>
                </a:spcBef>
                <a:spcAft>
                  <a:spcPct val="35000"/>
                </a:spcAft>
              </a:pPr>
              <a:r>
                <a:rPr lang="ru-RU" sz="1300" b="1" kern="1200" dirty="0" smtClean="0">
                  <a:solidFill>
                    <a:schemeClr val="tx1"/>
                  </a:solidFill>
                  <a:latin typeface="Times New Roman" panose="02020603050405020304" pitchFamily="18" charset="0"/>
                  <a:cs typeface="Times New Roman" panose="02020603050405020304" pitchFamily="18" charset="0"/>
                </a:rPr>
                <a:t>Согласно материалам настоящего дела №А40-33984/16-50-291 от ответчика - РСА 17 марта 2016 года (согласно штампу канцелярии Арбитражного суда города Москвы) </a:t>
              </a:r>
              <a:r>
                <a:rPr lang="ru-RU" sz="1300" b="1" u="sng" kern="1200" dirty="0" smtClean="0">
                  <a:solidFill>
                    <a:schemeClr val="tx1"/>
                  </a:solidFill>
                  <a:latin typeface="Times New Roman" panose="02020603050405020304" pitchFamily="18" charset="0"/>
                  <a:cs typeface="Times New Roman" panose="02020603050405020304" pitchFamily="18" charset="0"/>
                </a:rPr>
                <a:t>поступил отзыв на исковое заявление АО СК "</a:t>
              </a:r>
              <a:r>
                <a:rPr lang="ru-RU" sz="1300" b="1" u="sng" kern="1200" dirty="0" err="1" smtClean="0">
                  <a:solidFill>
                    <a:schemeClr val="tx1"/>
                  </a:solidFill>
                  <a:latin typeface="Times New Roman" panose="02020603050405020304" pitchFamily="18" charset="0"/>
                  <a:cs typeface="Times New Roman" panose="02020603050405020304" pitchFamily="18" charset="0"/>
                </a:rPr>
                <a:t>Транснефть</a:t>
              </a:r>
              <a:r>
                <a:rPr lang="ru-RU" sz="1300" b="1" u="sng" kern="1200" dirty="0" smtClean="0">
                  <a:solidFill>
                    <a:schemeClr val="tx1"/>
                  </a:solidFill>
                  <a:latin typeface="Times New Roman" panose="02020603050405020304" pitchFamily="18" charset="0"/>
                  <a:cs typeface="Times New Roman" panose="02020603050405020304" pitchFamily="18" charset="0"/>
                </a:rPr>
                <a:t>", из текста которого усматривается, что возражений относительно рассмотрения дела в порядке упрощенного производства (по правилам главы 29 Арбитражного процессуального кодекса Российской Федерации) заявлено не было</a:t>
              </a:r>
              <a:r>
                <a:rPr lang="ru-RU" sz="1300" b="1" kern="1200" dirty="0" smtClean="0">
                  <a:solidFill>
                    <a:schemeClr val="tx1"/>
                  </a:solidFill>
                  <a:latin typeface="Times New Roman" panose="02020603050405020304" pitchFamily="18" charset="0"/>
                  <a:cs typeface="Times New Roman" panose="02020603050405020304" pitchFamily="18" charset="0"/>
                </a:rPr>
                <a:t>.</a:t>
              </a:r>
            </a:p>
            <a:p>
              <a:pPr lvl="0" algn="ctr" defTabSz="577850">
                <a:lnSpc>
                  <a:spcPct val="90000"/>
                </a:lnSpc>
                <a:spcBef>
                  <a:spcPct val="0"/>
                </a:spcBef>
                <a:spcAft>
                  <a:spcPct val="35000"/>
                </a:spcAft>
              </a:pPr>
              <a:r>
                <a:rPr lang="ru-RU" sz="1300" b="1" kern="1200" dirty="0" smtClean="0">
                  <a:solidFill>
                    <a:schemeClr val="tx1"/>
                  </a:solidFill>
                  <a:latin typeface="Times New Roman" panose="02020603050405020304" pitchFamily="18" charset="0"/>
                  <a:cs typeface="Times New Roman" panose="02020603050405020304" pitchFamily="18" charset="0"/>
                </a:rPr>
                <a:t>Довод заявителя кассационной жалобы о том, что суд апелляционной инстанции, в нарушение ч. 1 ст. 266 АПК РФ, рассмотрел его апелляционную жалобу в незаконном составе, подлежит отклонению в силу следующего.</a:t>
              </a:r>
            </a:p>
            <a:p>
              <a:pPr lvl="0" algn="ctr" defTabSz="577850">
                <a:lnSpc>
                  <a:spcPct val="90000"/>
                </a:lnSpc>
                <a:spcBef>
                  <a:spcPct val="0"/>
                </a:spcBef>
                <a:spcAft>
                  <a:spcPct val="35000"/>
                </a:spcAft>
              </a:pPr>
              <a:r>
                <a:rPr lang="ru-RU" sz="1300" b="1" kern="1200" dirty="0" smtClean="0">
                  <a:solidFill>
                    <a:schemeClr val="tx1"/>
                  </a:solidFill>
                  <a:latin typeface="Times New Roman" panose="02020603050405020304" pitchFamily="18" charset="0"/>
                  <a:cs typeface="Times New Roman" panose="02020603050405020304" pitchFamily="18" charset="0"/>
                </a:rPr>
                <a:t>Согласно общему правилу, установленному ч. 1 ст. 266 АПК РФ, арбитражный суд апелляционной инстанции рассматривает дело в судебном заседании коллегиальным составом судей по правилам рассмотрения дела арбитражным судом первой инстанции с особенностями, предусмотренными названной главой.</a:t>
              </a:r>
            </a:p>
            <a:p>
              <a:pPr lvl="0" algn="ctr" defTabSz="577850">
                <a:lnSpc>
                  <a:spcPct val="90000"/>
                </a:lnSpc>
                <a:spcBef>
                  <a:spcPct val="0"/>
                </a:spcBef>
                <a:spcAft>
                  <a:spcPct val="35000"/>
                </a:spcAft>
              </a:pPr>
              <a:r>
                <a:rPr lang="ru-RU" sz="1300" b="1" kern="1200" dirty="0" smtClean="0">
                  <a:solidFill>
                    <a:schemeClr val="tx1"/>
                  </a:solidFill>
                  <a:latin typeface="Times New Roman" panose="02020603050405020304" pitchFamily="18" charset="0"/>
                  <a:cs typeface="Times New Roman" panose="02020603050405020304" pitchFamily="18" charset="0"/>
                </a:rPr>
                <a:t>Часть 1 ст. 272.1 АПК РФ устанавливает специальное правило, согласно которому, апелляционные жалобы на решения арбитражного суда по делам, рассмотренным в порядке упрощенного производства, рассматриваются в суде апелляционной инстанции судьей единолично по имеющимся в деле доказательствам.</a:t>
              </a:r>
            </a:p>
            <a:p>
              <a:pPr lvl="0" algn="ctr" defTabSz="577850">
                <a:lnSpc>
                  <a:spcPct val="90000"/>
                </a:lnSpc>
                <a:spcBef>
                  <a:spcPct val="0"/>
                </a:spcBef>
                <a:spcAft>
                  <a:spcPct val="35000"/>
                </a:spcAft>
              </a:pPr>
              <a:r>
                <a:rPr lang="ru-RU" sz="1300" b="1" kern="1200" dirty="0" smtClean="0">
                  <a:solidFill>
                    <a:schemeClr val="tx1"/>
                  </a:solidFill>
                  <a:latin typeface="Times New Roman" panose="02020603050405020304" pitchFamily="18" charset="0"/>
                  <a:cs typeface="Times New Roman" panose="02020603050405020304" pitchFamily="18" charset="0"/>
                </a:rPr>
                <a:t>Принимая во внимание, что суд первой инстанции рассмотрел настоящее дело в порядке упрощенного производства, апелляционная жалоба заявителя на решение суда по данному делу в силу ч. 1 ст. 272.1 АПК РФ правомерно рассмотрена в суде апелляционной инстанции судьей единолично по имеющимся в материалах дела доказательствам.</a:t>
              </a:r>
            </a:p>
            <a:p>
              <a:pPr lvl="0" algn="ctr" defTabSz="577850">
                <a:lnSpc>
                  <a:spcPct val="90000"/>
                </a:lnSpc>
                <a:spcBef>
                  <a:spcPct val="0"/>
                </a:spcBef>
                <a:spcAft>
                  <a:spcPct val="35000"/>
                </a:spcAft>
              </a:pPr>
              <a:r>
                <a:rPr lang="ru-RU" sz="1300" b="1" kern="1200" dirty="0" smtClean="0">
                  <a:solidFill>
                    <a:schemeClr val="tx1"/>
                  </a:solidFill>
                  <a:latin typeface="Times New Roman" panose="02020603050405020304" pitchFamily="18" charset="0"/>
                  <a:cs typeface="Times New Roman" panose="02020603050405020304" pitchFamily="18" charset="0"/>
                </a:rPr>
                <a:t>Таким образом, суд кассационной инстанции приходит к выводу об отсутствии предусмотренных ч. 4 ст. 288 АПК РФ оснований для отмены решения суда первой инстанции и постановления суда апелляционной инстанции.</a:t>
              </a:r>
            </a:p>
          </p:txBody>
        </p:sp>
      </p:grpSp>
      <p:grpSp>
        <p:nvGrpSpPr>
          <p:cNvPr id="5" name="Группа 4"/>
          <p:cNvGrpSpPr/>
          <p:nvPr/>
        </p:nvGrpSpPr>
        <p:grpSpPr>
          <a:xfrm>
            <a:off x="179512" y="405286"/>
            <a:ext cx="8784976" cy="999567"/>
            <a:chOff x="0" y="0"/>
            <a:chExt cx="8784976" cy="999567"/>
          </a:xfrm>
        </p:grpSpPr>
        <p:sp>
          <p:nvSpPr>
            <p:cNvPr id="6" name="Выноска со стрелкой вверх 5"/>
            <p:cNvSpPr/>
            <p:nvPr/>
          </p:nvSpPr>
          <p:spPr>
            <a:xfrm rot="10800000">
              <a:off x="0" y="0"/>
              <a:ext cx="8784976" cy="999567"/>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Выноска со стрелкой вверх 6"/>
            <p:cNvSpPr txBox="1"/>
            <p:nvPr/>
          </p:nvSpPr>
          <p:spPr>
            <a:xfrm rot="21600000">
              <a:off x="0" y="0"/>
              <a:ext cx="8784976" cy="6494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Постановление Арбитражного суда Московского округа от 28.11.2016                                                                    по делу N А40-33984/16-50-291</a:t>
              </a:r>
            </a:p>
          </p:txBody>
        </p:sp>
      </p:grpSp>
    </p:spTree>
    <p:extLst>
      <p:ext uri="{BB962C8B-B14F-4D97-AF65-F5344CB8AC3E}">
        <p14:creationId xmlns:p14="http://schemas.microsoft.com/office/powerpoint/2010/main" val="3580771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79512" y="1402309"/>
            <a:ext cx="8784976" cy="5050404"/>
            <a:chOff x="0" y="997023"/>
            <a:chExt cx="8784976" cy="5050404"/>
          </a:xfrm>
        </p:grpSpPr>
        <p:sp>
          <p:nvSpPr>
            <p:cNvPr id="8" name="Прямоугольник 7"/>
            <p:cNvSpPr/>
            <p:nvPr/>
          </p:nvSpPr>
          <p:spPr>
            <a:xfrm>
              <a:off x="0" y="997023"/>
              <a:ext cx="8784976" cy="505040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p:cNvSpPr txBox="1"/>
            <p:nvPr/>
          </p:nvSpPr>
          <p:spPr>
            <a:xfrm>
              <a:off x="0" y="997023"/>
              <a:ext cx="8784976" cy="50504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anose="02020603050405020304" pitchFamily="18" charset="0"/>
                  <a:cs typeface="Times New Roman" panose="02020603050405020304" pitchFamily="18" charset="0"/>
                </a:rPr>
                <a:t>Изложенный в кассационной жалобе довод о нарушении норм процессуального права был отклонен, поскольку суд первой инстанции, принимая во внимание конкретные обстоятельства именно данного дела, исходя из системного толкования положений АПК РФ, указал, что настоящее дело подлежит рассмотрению в порядке упрощенного производства, так как самостоятельные требования о взыскании обеспечительного платежа заявлены к каждому из ответчиков и размер каждого из требований не превышает суммарного предела, установленного п. 1 ч. 1 ст. 227 Кодекса, в связи с чем отказал в удовлетворении ходатайства о перехода к рассмотрению настоящего дела по правилам </a:t>
              </a:r>
              <a:r>
                <a:rPr lang="ru-RU" sz="1800" b="1" kern="1200" dirty="0" err="1" smtClean="0">
                  <a:solidFill>
                    <a:schemeClr val="tx1"/>
                  </a:solidFill>
                  <a:latin typeface="Times New Roman" panose="02020603050405020304" pitchFamily="18" charset="0"/>
                  <a:cs typeface="Times New Roman" panose="02020603050405020304" pitchFamily="18" charset="0"/>
                </a:rPr>
                <a:t>общеискового</a:t>
              </a:r>
              <a:r>
                <a:rPr lang="ru-RU" sz="1800" b="1" kern="1200" dirty="0" smtClean="0">
                  <a:solidFill>
                    <a:schemeClr val="tx1"/>
                  </a:solidFill>
                  <a:latin typeface="Times New Roman" panose="02020603050405020304" pitchFamily="18" charset="0"/>
                  <a:cs typeface="Times New Roman" panose="02020603050405020304" pitchFamily="18" charset="0"/>
                </a:rPr>
                <a:t> производства (ходатайство о переходе к рассмотрению дела по общим правилам искового производства не содержало мотивированных возражений по существу спора, свидетельствующих об оспаривании суммы долга).</a:t>
              </a:r>
            </a:p>
            <a:p>
              <a:pPr lvl="0" algn="ctr" defTabSz="800100">
                <a:lnSpc>
                  <a:spcPct val="90000"/>
                </a:lnSpc>
                <a:spcBef>
                  <a:spcPct val="0"/>
                </a:spcBef>
                <a:spcAft>
                  <a:spcPct val="35000"/>
                </a:spcAft>
              </a:pPr>
              <a:r>
                <a:rPr lang="ru-RU" sz="1800" b="1" kern="1200" dirty="0" smtClean="0">
                  <a:solidFill>
                    <a:schemeClr val="tx1"/>
                  </a:solidFill>
                  <a:latin typeface="Times New Roman" panose="02020603050405020304" pitchFamily="18" charset="0"/>
                  <a:cs typeface="Times New Roman" panose="02020603050405020304" pitchFamily="18" charset="0"/>
                </a:rPr>
                <a:t>Учитывая изложенное суд апелляционной инстанции согласился с данным выводом суда первой инстанции. При этом следует отметить, что такие возражения не были представлены ответчиками (подателями апелляционных жалоб) и в суд апелляционной инстанции.</a:t>
              </a:r>
            </a:p>
          </p:txBody>
        </p:sp>
      </p:grpSp>
      <p:grpSp>
        <p:nvGrpSpPr>
          <p:cNvPr id="5" name="Группа 4"/>
          <p:cNvGrpSpPr/>
          <p:nvPr/>
        </p:nvGrpSpPr>
        <p:grpSpPr>
          <a:xfrm>
            <a:off x="179512" y="405286"/>
            <a:ext cx="8784976" cy="999567"/>
            <a:chOff x="0" y="0"/>
            <a:chExt cx="8784976" cy="999567"/>
          </a:xfrm>
        </p:grpSpPr>
        <p:sp>
          <p:nvSpPr>
            <p:cNvPr id="6" name="Выноска со стрелкой вверх 5"/>
            <p:cNvSpPr/>
            <p:nvPr/>
          </p:nvSpPr>
          <p:spPr>
            <a:xfrm rot="10800000">
              <a:off x="0" y="0"/>
              <a:ext cx="8784976" cy="999567"/>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Выноска со стрелкой вверх 6"/>
            <p:cNvSpPr txBox="1"/>
            <p:nvPr/>
          </p:nvSpPr>
          <p:spPr>
            <a:xfrm rot="21600000">
              <a:off x="0" y="0"/>
              <a:ext cx="8784976" cy="6494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Постановление Арбитражного суда Московского округа от 12.12.2017                                                                   по делу N А40-23184/2017</a:t>
              </a:r>
            </a:p>
          </p:txBody>
        </p:sp>
      </p:grpSp>
    </p:spTree>
    <p:extLst>
      <p:ext uri="{BB962C8B-B14F-4D97-AF65-F5344CB8AC3E}">
        <p14:creationId xmlns:p14="http://schemas.microsoft.com/office/powerpoint/2010/main" val="16317869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548680"/>
            <a:ext cx="8640960" cy="630942"/>
          </a:xfrm>
          <a:prstGeom prst="rect">
            <a:avLst/>
          </a:prstGeom>
          <a:noFill/>
        </p:spPr>
        <p:txBody>
          <a:bodyPr wrap="square" rtlCol="0">
            <a:spAutoFit/>
          </a:bodyPr>
          <a:lstStyle/>
          <a:p>
            <a:pPr algn="ctr"/>
            <a:r>
              <a:rPr lang="ru-RU" sz="3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Как перейти к исковому производству</a:t>
            </a: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5219" y="1554163"/>
            <a:ext cx="4525962" cy="4525962"/>
          </a:xfrm>
          <a:effectLst>
            <a:glow rad="228600">
              <a:schemeClr val="accent1">
                <a:satMod val="175000"/>
                <a:alpha val="40000"/>
              </a:schemeClr>
            </a:glow>
          </a:effectLst>
        </p:spPr>
      </p:pic>
    </p:spTree>
    <p:extLst>
      <p:ext uri="{BB962C8B-B14F-4D97-AF65-F5344CB8AC3E}">
        <p14:creationId xmlns:p14="http://schemas.microsoft.com/office/powerpoint/2010/main" val="1704718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179512" y="1402309"/>
            <a:ext cx="8784976" cy="5050404"/>
            <a:chOff x="0" y="997023"/>
            <a:chExt cx="8784976" cy="5050404"/>
          </a:xfrm>
        </p:grpSpPr>
        <p:sp>
          <p:nvSpPr>
            <p:cNvPr id="11" name="Прямоугольник 10"/>
            <p:cNvSpPr/>
            <p:nvPr/>
          </p:nvSpPr>
          <p:spPr>
            <a:xfrm>
              <a:off x="0" y="997023"/>
              <a:ext cx="8784976" cy="505040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TextBox 11"/>
            <p:cNvSpPr txBox="1"/>
            <p:nvPr/>
          </p:nvSpPr>
          <p:spPr>
            <a:xfrm>
              <a:off x="0" y="997023"/>
              <a:ext cx="8784976" cy="50504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anose="02020603050405020304" pitchFamily="18" charset="0"/>
                  <a:cs typeface="Times New Roman" panose="02020603050405020304" pitchFamily="18" charset="0"/>
                </a:rPr>
                <a:t>Изложенный в кассационной жалобе довод о нарушении норм процессуального права был отклонен, поскольку суд первой инстанции, принимая во внимание конкретные обстоятельства именно данного дела, исходя из системного толкования положений АПК РФ, указал, что настоящее дело подлежит рассмотрению в порядке упрощенного производства, так как самостоятельные требования о взыскании обеспечительного платежа заявлены к каждому из ответчиков и размер каждого из требований не превышает суммарного предела, установленного п. 1 ч. 1 ст. 227 Кодекса, в связи с чем отказал в удовлетворении ходатайства о перехода к рассмотрению настоящего дела по правилам </a:t>
              </a:r>
              <a:r>
                <a:rPr lang="ru-RU" sz="1800" b="1" kern="1200" dirty="0" err="1" smtClean="0">
                  <a:solidFill>
                    <a:schemeClr val="tx1"/>
                  </a:solidFill>
                  <a:latin typeface="Times New Roman" panose="02020603050405020304" pitchFamily="18" charset="0"/>
                  <a:cs typeface="Times New Roman" panose="02020603050405020304" pitchFamily="18" charset="0"/>
                </a:rPr>
                <a:t>общеискового</a:t>
              </a:r>
              <a:r>
                <a:rPr lang="ru-RU" sz="1800" b="1" kern="1200" dirty="0" smtClean="0">
                  <a:solidFill>
                    <a:schemeClr val="tx1"/>
                  </a:solidFill>
                  <a:latin typeface="Times New Roman" panose="02020603050405020304" pitchFamily="18" charset="0"/>
                  <a:cs typeface="Times New Roman" panose="02020603050405020304" pitchFamily="18" charset="0"/>
                </a:rPr>
                <a:t> производства (ходатайство о переходе к рассмотрению дела по общим правилам искового производства не содержало мотивированных возражений по существу спора, свидетельствующих об оспаривании суммы долга).</a:t>
              </a:r>
            </a:p>
            <a:p>
              <a:pPr lvl="0" algn="ctr" defTabSz="800100">
                <a:lnSpc>
                  <a:spcPct val="90000"/>
                </a:lnSpc>
                <a:spcBef>
                  <a:spcPct val="0"/>
                </a:spcBef>
                <a:spcAft>
                  <a:spcPct val="35000"/>
                </a:spcAft>
              </a:pPr>
              <a:r>
                <a:rPr lang="ru-RU" sz="1800" b="1" kern="1200" dirty="0" smtClean="0">
                  <a:solidFill>
                    <a:schemeClr val="tx1"/>
                  </a:solidFill>
                  <a:latin typeface="Times New Roman" panose="02020603050405020304" pitchFamily="18" charset="0"/>
                  <a:cs typeface="Times New Roman" panose="02020603050405020304" pitchFamily="18" charset="0"/>
                </a:rPr>
                <a:t>Учитывая изложенное суд апелляционной инстанции согласился с данным выводом суда первой инстанции. При этом следует отметить, что такие возражения не были представлены ответчиками (подателями апелляционных жалоб) и в суд апелляционной инстанции.</a:t>
              </a:r>
            </a:p>
          </p:txBody>
        </p:sp>
      </p:grpSp>
      <p:grpSp>
        <p:nvGrpSpPr>
          <p:cNvPr id="8" name="Группа 7"/>
          <p:cNvGrpSpPr/>
          <p:nvPr/>
        </p:nvGrpSpPr>
        <p:grpSpPr>
          <a:xfrm>
            <a:off x="179512" y="405286"/>
            <a:ext cx="8784976" cy="999567"/>
            <a:chOff x="0" y="0"/>
            <a:chExt cx="8784976" cy="999567"/>
          </a:xfrm>
        </p:grpSpPr>
        <p:sp>
          <p:nvSpPr>
            <p:cNvPr id="9" name="Выноска со стрелкой вверх 8"/>
            <p:cNvSpPr/>
            <p:nvPr/>
          </p:nvSpPr>
          <p:spPr>
            <a:xfrm rot="10800000">
              <a:off x="0" y="0"/>
              <a:ext cx="8784976" cy="999567"/>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Выноска со стрелкой вверх 6"/>
            <p:cNvSpPr txBox="1"/>
            <p:nvPr/>
          </p:nvSpPr>
          <p:spPr>
            <a:xfrm rot="21600000">
              <a:off x="0" y="0"/>
              <a:ext cx="8784976" cy="6494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Постановление Арбитражного суда Московского округа от 12.12.2017                                                                   по делу N А40-23184/2017</a:t>
              </a:r>
            </a:p>
          </p:txBody>
        </p:sp>
      </p:grpSp>
    </p:spTree>
    <p:extLst>
      <p:ext uri="{BB962C8B-B14F-4D97-AF65-F5344CB8AC3E}">
        <p14:creationId xmlns:p14="http://schemas.microsoft.com/office/powerpoint/2010/main" val="12327679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79512" y="2364405"/>
            <a:ext cx="8784976" cy="4088300"/>
            <a:chOff x="0" y="1959110"/>
            <a:chExt cx="8784976" cy="4088300"/>
          </a:xfrm>
        </p:grpSpPr>
        <p:sp>
          <p:nvSpPr>
            <p:cNvPr id="8" name="Прямоугольник 7"/>
            <p:cNvSpPr/>
            <p:nvPr/>
          </p:nvSpPr>
          <p:spPr>
            <a:xfrm>
              <a:off x="0" y="1959110"/>
              <a:ext cx="8784976" cy="408830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p:cNvSpPr txBox="1"/>
            <p:nvPr/>
          </p:nvSpPr>
          <p:spPr>
            <a:xfrm>
              <a:off x="0" y="1959110"/>
              <a:ext cx="8784976" cy="40883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tx1"/>
                  </a:solidFill>
                </a:rPr>
                <a:t>Определение отменено. Дело направлено на новое апелляционное рассмотрение, поскольку жалоба была подана обществом в пределах установленного законом срока</a:t>
              </a:r>
            </a:p>
          </p:txBody>
        </p:sp>
      </p:grpSp>
      <p:grpSp>
        <p:nvGrpSpPr>
          <p:cNvPr id="5" name="Группа 4"/>
          <p:cNvGrpSpPr/>
          <p:nvPr/>
        </p:nvGrpSpPr>
        <p:grpSpPr>
          <a:xfrm>
            <a:off x="179512" y="405295"/>
            <a:ext cx="8784976" cy="2016328"/>
            <a:chOff x="0" y="0"/>
            <a:chExt cx="8784976" cy="2016328"/>
          </a:xfrm>
        </p:grpSpPr>
        <p:sp>
          <p:nvSpPr>
            <p:cNvPr id="6" name="Выноска со стрелкой вверх 5"/>
            <p:cNvSpPr/>
            <p:nvPr/>
          </p:nvSpPr>
          <p:spPr>
            <a:xfrm rot="10800000">
              <a:off x="0" y="0"/>
              <a:ext cx="8784976" cy="2016328"/>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Выноска со стрелкой вверх 6"/>
            <p:cNvSpPr txBox="1"/>
            <p:nvPr/>
          </p:nvSpPr>
          <p:spPr>
            <a:xfrm rot="21600000">
              <a:off x="0" y="0"/>
              <a:ext cx="8784976" cy="13101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Постановление Арбитражного суда Московского округа от 10.04.2018 по делу N А40-179716/2017</a:t>
              </a:r>
            </a:p>
            <a:p>
              <a:pPr lvl="0" algn="ctr" defTabSz="622300">
                <a:lnSpc>
                  <a:spcPct val="90000"/>
                </a:lnSpc>
                <a:spcBef>
                  <a:spcPct val="0"/>
                </a:spcBef>
                <a:spcAft>
                  <a:spcPct val="35000"/>
                </a:spcAft>
              </a:pPr>
              <a:r>
                <a:rPr lang="ru-RU" sz="1400" b="1" kern="1200" dirty="0" smtClean="0">
                  <a:solidFill>
                    <a:schemeClr val="tx1"/>
                  </a:solidFill>
                </a:rPr>
                <a:t>Определением возвращена апелляционная жалоба в связи с пропуском срока на ее подачу и отказом в восстановлении этого срока.</a:t>
              </a:r>
            </a:p>
            <a:p>
              <a:pPr lvl="0" algn="ctr" defTabSz="622300">
                <a:lnSpc>
                  <a:spcPct val="90000"/>
                </a:lnSpc>
                <a:spcBef>
                  <a:spcPct val="0"/>
                </a:spcBef>
                <a:spcAft>
                  <a:spcPct val="35000"/>
                </a:spcAft>
              </a:pPr>
              <a:r>
                <a:rPr lang="ru-RU" sz="1400" b="1" kern="1200" dirty="0" smtClean="0">
                  <a:solidFill>
                    <a:schemeClr val="tx1"/>
                  </a:solidFill>
                </a:rPr>
                <a:t>Дело рассмотрено в порядке упрощенного производства</a:t>
              </a:r>
            </a:p>
            <a:p>
              <a:pPr lvl="0" algn="ctr" defTabSz="622300">
                <a:lnSpc>
                  <a:spcPct val="90000"/>
                </a:lnSpc>
                <a:spcBef>
                  <a:spcPct val="0"/>
                </a:spcBef>
                <a:spcAft>
                  <a:spcPct val="35000"/>
                </a:spcAft>
              </a:pPr>
              <a:endParaRPr lang="ru-RU" sz="1400" b="1" kern="1200" dirty="0" smtClean="0">
                <a:solidFill>
                  <a:schemeClr val="tx1"/>
                </a:solidFill>
              </a:endParaRPr>
            </a:p>
          </p:txBody>
        </p:sp>
      </p:grpSp>
    </p:spTree>
    <p:extLst>
      <p:ext uri="{BB962C8B-B14F-4D97-AF65-F5344CB8AC3E}">
        <p14:creationId xmlns:p14="http://schemas.microsoft.com/office/powerpoint/2010/main" val="20618701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79512" y="2364405"/>
            <a:ext cx="8784976" cy="4088300"/>
            <a:chOff x="0" y="1959110"/>
            <a:chExt cx="8784976" cy="4088300"/>
          </a:xfrm>
        </p:grpSpPr>
        <p:sp>
          <p:nvSpPr>
            <p:cNvPr id="8" name="Прямоугольник 7"/>
            <p:cNvSpPr/>
            <p:nvPr/>
          </p:nvSpPr>
          <p:spPr>
            <a:xfrm>
              <a:off x="0" y="1959110"/>
              <a:ext cx="8784976" cy="408830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p:cNvSpPr txBox="1"/>
            <p:nvPr/>
          </p:nvSpPr>
          <p:spPr>
            <a:xfrm>
              <a:off x="0" y="1959110"/>
              <a:ext cx="8784976" cy="40883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Заявитель кассационной жалобы - ООО "КТК", исходя из положений АПК РФ, с учетом выходных и праздничных дней,  указал, что последним днем подачи апелляционной жалобы на решение от 22 декабря 2017 года Арбитражного суда города Москвы по настоящему делу №А40-179716/2017 являлось 22 января 2018 года.</a:t>
              </a:r>
            </a:p>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Однако, как было ошибочно установлено судом апелляционной инстанции, апелляционная жалоба была подана 25 января 2018 года, в связи с чем, суд указал, что апелляционная жалоба подлежит возвращению, так как подана по истечении процессуального срока подачи апелляционной жалобы и не содержит ходатайство о его восстановлении.</a:t>
              </a:r>
            </a:p>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Вместе с </a:t>
              </a:r>
              <a:r>
                <a:rPr lang="ru-RU" sz="1400" b="1" kern="1200" dirty="0" err="1" smtClean="0">
                  <a:solidFill>
                    <a:schemeClr val="tx1"/>
                  </a:solidFill>
                  <a:latin typeface="Times New Roman" panose="02020603050405020304" pitchFamily="18" charset="0"/>
                  <a:cs typeface="Times New Roman" panose="02020603050405020304" pitchFamily="18" charset="0"/>
                </a:rPr>
                <a:t>ткм</a:t>
              </a:r>
              <a:r>
                <a:rPr lang="ru-RU" sz="1400" b="1" kern="1200" dirty="0" smtClean="0">
                  <a:solidFill>
                    <a:schemeClr val="tx1"/>
                  </a:solidFill>
                  <a:latin typeface="Times New Roman" panose="02020603050405020304" pitchFamily="18" charset="0"/>
                  <a:cs typeface="Times New Roman" panose="02020603050405020304" pitchFamily="18" charset="0"/>
                </a:rPr>
                <a:t> как следует из материалов дела, апелляционная жалоба ООО "КТК" на решение от 22 декабря 2017 года Арбитражного суда города Москвы по настоящему делу №А40-179716/2017 была направлена по почте в адрес Арбитражного суда города Москвы 22 января 2018 года, что подтверждается штемпелем на почтовом конверте (</a:t>
              </a:r>
              <a:r>
                <a:rPr lang="ru-RU" sz="1400" b="1" kern="1200" dirty="0" err="1" smtClean="0">
                  <a:solidFill>
                    <a:schemeClr val="tx1"/>
                  </a:solidFill>
                  <a:latin typeface="Times New Roman" panose="02020603050405020304" pitchFamily="18" charset="0"/>
                  <a:cs typeface="Times New Roman" panose="02020603050405020304" pitchFamily="18" charset="0"/>
                </a:rPr>
                <a:t>л.д</a:t>
              </a:r>
              <a:r>
                <a:rPr lang="ru-RU" sz="1400" b="1" kern="1200" dirty="0" smtClean="0">
                  <a:solidFill>
                    <a:schemeClr val="tx1"/>
                  </a:solidFill>
                  <a:latin typeface="Times New Roman" panose="02020603050405020304" pitchFamily="18" charset="0"/>
                  <a:cs typeface="Times New Roman" panose="02020603050405020304" pitchFamily="18" charset="0"/>
                </a:rPr>
                <a:t>. 57 т. 1; на конверте указан идентификационный номер 10100019022516) сведениями с официального сайта ФГУП "Почта России" об отслеживании почтового отправления 10100019022516.</a:t>
              </a:r>
            </a:p>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Таким образом, апелляционная жалоба была подана ООО "КТК" в пределах срока, установленного ч. 3 ст. 229 АПК, поэтому отсутствовали основания для подачи ходатайства о восстановлении срока.</a:t>
              </a:r>
            </a:p>
            <a:p>
              <a:pPr lvl="0" algn="ctr" defTabSz="622300">
                <a:lnSpc>
                  <a:spcPct val="90000"/>
                </a:lnSpc>
                <a:spcBef>
                  <a:spcPct val="0"/>
                </a:spcBef>
                <a:spcAft>
                  <a:spcPct val="35000"/>
                </a:spcAft>
              </a:pPr>
              <a:endParaRPr lang="ru-RU" sz="2400" b="1" kern="1200" dirty="0" smtClean="0">
                <a:solidFill>
                  <a:schemeClr val="tx1"/>
                </a:solidFill>
              </a:endParaRPr>
            </a:p>
          </p:txBody>
        </p:sp>
      </p:grpSp>
      <p:grpSp>
        <p:nvGrpSpPr>
          <p:cNvPr id="5" name="Группа 4"/>
          <p:cNvGrpSpPr/>
          <p:nvPr/>
        </p:nvGrpSpPr>
        <p:grpSpPr>
          <a:xfrm>
            <a:off x="179512" y="405295"/>
            <a:ext cx="8784976" cy="2016328"/>
            <a:chOff x="0" y="0"/>
            <a:chExt cx="8784976" cy="2016328"/>
          </a:xfrm>
        </p:grpSpPr>
        <p:sp>
          <p:nvSpPr>
            <p:cNvPr id="6" name="Выноска со стрелкой вверх 5"/>
            <p:cNvSpPr/>
            <p:nvPr/>
          </p:nvSpPr>
          <p:spPr>
            <a:xfrm rot="10800000">
              <a:off x="0" y="0"/>
              <a:ext cx="8784976" cy="2016328"/>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Выноска со стрелкой вверх 6"/>
            <p:cNvSpPr txBox="1"/>
            <p:nvPr/>
          </p:nvSpPr>
          <p:spPr>
            <a:xfrm rot="21600000">
              <a:off x="0" y="0"/>
              <a:ext cx="8784976" cy="13101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Постановление Арбитражного суда Московского округа от 10.04.2018 по делу N А40-179716/2017</a:t>
              </a:r>
            </a:p>
            <a:p>
              <a:pPr lvl="0" algn="ctr" defTabSz="622300">
                <a:lnSpc>
                  <a:spcPct val="90000"/>
                </a:lnSpc>
                <a:spcBef>
                  <a:spcPct val="0"/>
                </a:spcBef>
                <a:spcAft>
                  <a:spcPct val="35000"/>
                </a:spcAft>
              </a:pPr>
              <a:r>
                <a:rPr lang="ru-RU" sz="1400" b="1" kern="1200" dirty="0" smtClean="0">
                  <a:solidFill>
                    <a:schemeClr val="tx1"/>
                  </a:solidFill>
                </a:rPr>
                <a:t>Определением возвращена апелляционная жалоба в связи с пропуском срока на ее подачу и отказом в восстановлении этого срока.</a:t>
              </a:r>
            </a:p>
            <a:p>
              <a:pPr lvl="0" algn="ctr" defTabSz="622300">
                <a:lnSpc>
                  <a:spcPct val="90000"/>
                </a:lnSpc>
                <a:spcBef>
                  <a:spcPct val="0"/>
                </a:spcBef>
                <a:spcAft>
                  <a:spcPct val="35000"/>
                </a:spcAft>
              </a:pPr>
              <a:r>
                <a:rPr lang="ru-RU" sz="1400" b="1" kern="1200" dirty="0" smtClean="0">
                  <a:solidFill>
                    <a:schemeClr val="tx1"/>
                  </a:solidFill>
                </a:rPr>
                <a:t>Дело рассмотрено в порядке упрощенного производства</a:t>
              </a:r>
            </a:p>
          </p:txBody>
        </p:sp>
      </p:grpSp>
    </p:spTree>
    <p:extLst>
      <p:ext uri="{BB962C8B-B14F-4D97-AF65-F5344CB8AC3E}">
        <p14:creationId xmlns:p14="http://schemas.microsoft.com/office/powerpoint/2010/main" val="24612022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88640"/>
            <a:ext cx="8640960" cy="1169551"/>
          </a:xfrm>
          <a:prstGeom prst="rect">
            <a:avLst/>
          </a:prstGeom>
          <a:noFill/>
        </p:spPr>
        <p:txBody>
          <a:bodyPr wrap="square" rtlCol="0">
            <a:spAutoFit/>
          </a:bodyPr>
          <a:lstStyle/>
          <a:p>
            <a:pPr algn="ctr"/>
            <a:r>
              <a:rPr lang="ru-RU" sz="3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Особенности возмещения судебных расходов</a:t>
            </a: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3768" y="1628800"/>
            <a:ext cx="4525962" cy="4525962"/>
          </a:xfrm>
          <a:effectLst>
            <a:glow rad="228600">
              <a:schemeClr val="accent1">
                <a:satMod val="175000"/>
                <a:alpha val="40000"/>
              </a:schemeClr>
            </a:glow>
          </a:effectLst>
        </p:spPr>
      </p:pic>
    </p:spTree>
    <p:extLst>
      <p:ext uri="{BB962C8B-B14F-4D97-AF65-F5344CB8AC3E}">
        <p14:creationId xmlns:p14="http://schemas.microsoft.com/office/powerpoint/2010/main" val="42485683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79512" y="2029309"/>
            <a:ext cx="8784976" cy="4531802"/>
            <a:chOff x="0" y="1732421"/>
            <a:chExt cx="8784976" cy="4531802"/>
          </a:xfrm>
        </p:grpSpPr>
        <p:sp>
          <p:nvSpPr>
            <p:cNvPr id="8" name="Прямоугольник 7"/>
            <p:cNvSpPr/>
            <p:nvPr/>
          </p:nvSpPr>
          <p:spPr>
            <a:xfrm>
              <a:off x="0" y="1732421"/>
              <a:ext cx="8784976" cy="45318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p:cNvSpPr txBox="1"/>
            <p:nvPr/>
          </p:nvSpPr>
          <p:spPr>
            <a:xfrm>
              <a:off x="0" y="1732421"/>
              <a:ext cx="8784976" cy="45318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400" b="1" kern="1200" dirty="0" smtClean="0">
                  <a:solidFill>
                    <a:schemeClr val="tx1"/>
                  </a:solidFill>
                </a:rPr>
                <a:t>В удовлетворении требования о взыскании судебных расходов на оплату услуг представителя отказано</a:t>
              </a:r>
            </a:p>
            <a:p>
              <a:pPr lvl="0" algn="ctr" defTabSz="666750">
                <a:lnSpc>
                  <a:spcPct val="100000"/>
                </a:lnSpc>
                <a:spcBef>
                  <a:spcPct val="0"/>
                </a:spcBef>
                <a:spcAft>
                  <a:spcPts val="0"/>
                </a:spcAft>
              </a:pPr>
              <a:r>
                <a:rPr lang="ru-RU" sz="1500" kern="1200" dirty="0" smtClean="0">
                  <a:solidFill>
                    <a:schemeClr val="tx1"/>
                  </a:solidFill>
                </a:rPr>
                <a:t>Поскольку заявитель не представил расходно-кассовые ордера (как правомерно было обращено внимание судами, из представленного в материалы дела расходного кассового ордера от 30 декабря 2015 года N 00962 усматривается, что денежные средства получил директор ООО "АВТОЦЕНТРКОНСУЛЬТАНТ"; приходный кассовый ордер подтверждает оприходование денежных средств, получившим их лицом, но не факт несения расходов ООО "АВТОЦЕНТРКОНСУЛЬТАНТ"), то нельзя признать доказанным факт оплаты судебных расходов в заявленном ко взысканию размере именно ООО "АВТОЦЕНТРКОНСУЛЬТАНТ". </a:t>
              </a:r>
            </a:p>
            <a:p>
              <a:pPr lvl="0" algn="ctr" defTabSz="666750">
                <a:lnSpc>
                  <a:spcPct val="100000"/>
                </a:lnSpc>
                <a:spcBef>
                  <a:spcPct val="0"/>
                </a:spcBef>
                <a:spcAft>
                  <a:spcPts val="0"/>
                </a:spcAft>
              </a:pPr>
              <a:r>
                <a:rPr lang="ru-RU" sz="1500" kern="1200" dirty="0" smtClean="0">
                  <a:solidFill>
                    <a:schemeClr val="tx1"/>
                  </a:solidFill>
                </a:rPr>
                <a:t>Представленные заявителем в подтверждение понесенных им расходов документы не отвечают требованиям допустимости доказательств, установленным ст. 68 Арбитражного процессуального кодекса Российской Федерации. В силу ст. 68 Арбитражного процессуального кодекса Российской Федерации обстоятельства дела, которые согласно закону должны быть подтверждены определенными доказательствами, не могут подтверждаться в арбитражном суде иными доказательствами. Вместе с тем документом, подтверждающим оприходование денежных средств, является приходный кассовый ордер, который в материалы дела не был представлен.</a:t>
              </a:r>
            </a:p>
            <a:p>
              <a:pPr lvl="0" algn="ctr" defTabSz="666750">
                <a:lnSpc>
                  <a:spcPct val="100000"/>
                </a:lnSpc>
                <a:spcBef>
                  <a:spcPct val="0"/>
                </a:spcBef>
                <a:spcAft>
                  <a:spcPts val="0"/>
                </a:spcAft>
              </a:pPr>
              <a:r>
                <a:rPr lang="ru-RU" sz="1500" kern="1200" dirty="0" smtClean="0">
                  <a:solidFill>
                    <a:schemeClr val="tx1"/>
                  </a:solidFill>
                </a:rPr>
                <a:t>При таких обстоятельствах, суды первой и апелляционной инстанций пришли к правомерному выводу о недоказанности истцом факта несения судебных расходов, в связи с чем, обоснованно отказали в удовлетворении заявления об их возмещении за счет ответчика.</a:t>
              </a:r>
            </a:p>
          </p:txBody>
        </p:sp>
      </p:grpSp>
      <p:grpSp>
        <p:nvGrpSpPr>
          <p:cNvPr id="5" name="Группа 4"/>
          <p:cNvGrpSpPr/>
          <p:nvPr/>
        </p:nvGrpSpPr>
        <p:grpSpPr>
          <a:xfrm>
            <a:off x="179512" y="296888"/>
            <a:ext cx="8784976" cy="1772328"/>
            <a:chOff x="0" y="0"/>
            <a:chExt cx="8784976" cy="1772328"/>
          </a:xfrm>
        </p:grpSpPr>
        <p:sp>
          <p:nvSpPr>
            <p:cNvPr id="6" name="Выноска со стрелкой вверх 5"/>
            <p:cNvSpPr/>
            <p:nvPr/>
          </p:nvSpPr>
          <p:spPr>
            <a:xfrm rot="10800000">
              <a:off x="0" y="0"/>
              <a:ext cx="8784976" cy="1772328"/>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Выноска со стрелкой вверх 6"/>
            <p:cNvSpPr txBox="1"/>
            <p:nvPr/>
          </p:nvSpPr>
          <p:spPr>
            <a:xfrm rot="21600000">
              <a:off x="0" y="0"/>
              <a:ext cx="8784976" cy="1151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ru-RU" sz="1600" b="1" kern="1200" dirty="0" smtClean="0">
                <a:solidFill>
                  <a:srgbClr val="002060"/>
                </a:solidFill>
              </a:endParaRPr>
            </a:p>
            <a:p>
              <a:pPr lvl="0" algn="ctr" defTabSz="711200">
                <a:lnSpc>
                  <a:spcPct val="90000"/>
                </a:lnSpc>
                <a:spcBef>
                  <a:spcPct val="0"/>
                </a:spcBef>
                <a:spcAft>
                  <a:spcPct val="35000"/>
                </a:spcAft>
              </a:pPr>
              <a:r>
                <a:rPr lang="ru-RU" sz="1600" b="1" kern="1200" dirty="0" smtClean="0">
                  <a:solidFill>
                    <a:schemeClr val="tx1"/>
                  </a:solidFill>
                </a:rPr>
                <a:t>Постановление Арбитражного суда Московского округа от 06.02.2017  </a:t>
              </a:r>
            </a:p>
            <a:p>
              <a:pPr lvl="0" algn="ctr" defTabSz="711200">
                <a:lnSpc>
                  <a:spcPct val="90000"/>
                </a:lnSpc>
                <a:spcBef>
                  <a:spcPct val="0"/>
                </a:spcBef>
                <a:spcAft>
                  <a:spcPct val="35000"/>
                </a:spcAft>
              </a:pPr>
              <a:r>
                <a:rPr lang="ru-RU" sz="1600" b="1" kern="1200" dirty="0" smtClean="0">
                  <a:solidFill>
                    <a:schemeClr val="tx1"/>
                  </a:solidFill>
                </a:rPr>
                <a:t>по делу N А40-124034/15-5-1012</a:t>
              </a:r>
            </a:p>
            <a:p>
              <a:pPr lvl="0" algn="ctr" defTabSz="711200">
                <a:lnSpc>
                  <a:spcPct val="90000"/>
                </a:lnSpc>
                <a:spcBef>
                  <a:spcPct val="0"/>
                </a:spcBef>
                <a:spcAft>
                  <a:spcPct val="35000"/>
                </a:spcAft>
              </a:pPr>
              <a:endParaRPr lang="ru-RU" sz="2000" kern="1200" dirty="0"/>
            </a:p>
          </p:txBody>
        </p:sp>
      </p:grpSp>
    </p:spTree>
    <p:extLst>
      <p:ext uri="{BB962C8B-B14F-4D97-AF65-F5344CB8AC3E}">
        <p14:creationId xmlns:p14="http://schemas.microsoft.com/office/powerpoint/2010/main" val="8464820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79512" y="1685348"/>
            <a:ext cx="8784976" cy="4875610"/>
            <a:chOff x="0" y="1388306"/>
            <a:chExt cx="8784976" cy="4875610"/>
          </a:xfrm>
        </p:grpSpPr>
        <p:sp>
          <p:nvSpPr>
            <p:cNvPr id="8" name="Прямоугольник 7"/>
            <p:cNvSpPr/>
            <p:nvPr/>
          </p:nvSpPr>
          <p:spPr>
            <a:xfrm>
              <a:off x="0" y="1388306"/>
              <a:ext cx="8784976" cy="487561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p:cNvSpPr txBox="1"/>
            <p:nvPr/>
          </p:nvSpPr>
          <p:spPr>
            <a:xfrm>
              <a:off x="0" y="1388306"/>
              <a:ext cx="8784976" cy="48756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b="1" kern="1200" dirty="0" smtClean="0">
                  <a:solidFill>
                    <a:schemeClr val="tx1"/>
                  </a:solidFill>
                </a:rPr>
                <a:t>В удовлетворении требования о взыскании судебных расходов на оплату услуг представителя отказано</a:t>
              </a:r>
            </a:p>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smtClean="0">
                  <a:solidFill>
                    <a:schemeClr val="tx1"/>
                  </a:solidFill>
                </a:rPr>
                <a:t>Суд кассационной инстанции, руководствуясь положениями действующего законодательства по вопросу распределения судебных расходов, в том числе ст. ст. 106, 110, 112 Арбитражного процессуального кодекса Российской Федерации, исходя из конституционно-правового смысла норм о возмещении расходов на оплату услуг представителя изложенного в Определении Конституционного Суда Российской Федерации от 21 декабря 2004 года N 454-О, а также судебной практики по рассматриваемому вопросу (в том числе постановлениями Арбитражного суда Московского округа от 18 сентября 2014 года по делу N А40-45016/13-25-239, от 29 октября 2014 года по делу N А40-171896/12-29-1744, от 20 апреля 2016 года по делу N А40-193882/14-135-1548, от 25 ноября 2016 года по делу N А40-107439/15-55-847) согласился с указанными выводами судов.</a:t>
              </a:r>
            </a:p>
          </p:txBody>
        </p:sp>
      </p:grpSp>
      <p:grpSp>
        <p:nvGrpSpPr>
          <p:cNvPr id="5" name="Группа 4"/>
          <p:cNvGrpSpPr/>
          <p:nvPr/>
        </p:nvGrpSpPr>
        <p:grpSpPr>
          <a:xfrm>
            <a:off x="179512" y="297042"/>
            <a:ext cx="8784976" cy="1419876"/>
            <a:chOff x="0" y="0"/>
            <a:chExt cx="8784976" cy="1419876"/>
          </a:xfrm>
        </p:grpSpPr>
        <p:sp>
          <p:nvSpPr>
            <p:cNvPr id="6" name="Выноска со стрелкой вверх 5"/>
            <p:cNvSpPr/>
            <p:nvPr/>
          </p:nvSpPr>
          <p:spPr>
            <a:xfrm rot="10800000">
              <a:off x="0" y="0"/>
              <a:ext cx="8784976" cy="1419876"/>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Выноска со стрелкой вверх 6"/>
            <p:cNvSpPr txBox="1"/>
            <p:nvPr/>
          </p:nvSpPr>
          <p:spPr>
            <a:xfrm rot="21600000">
              <a:off x="0" y="0"/>
              <a:ext cx="8784976" cy="9225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b="1" kern="1200" dirty="0" smtClean="0">
                <a:solidFill>
                  <a:schemeClr val="tx1"/>
                </a:solidFill>
              </a:endParaRPr>
            </a:p>
            <a:p>
              <a:pPr lvl="0" algn="ctr" defTabSz="800100">
                <a:lnSpc>
                  <a:spcPct val="90000"/>
                </a:lnSpc>
                <a:spcBef>
                  <a:spcPct val="0"/>
                </a:spcBef>
                <a:spcAft>
                  <a:spcPct val="35000"/>
                </a:spcAft>
              </a:pPr>
              <a:r>
                <a:rPr lang="ru-RU" sz="1800" b="1" kern="1200" dirty="0" smtClean="0">
                  <a:solidFill>
                    <a:schemeClr val="tx1"/>
                  </a:solidFill>
                </a:rPr>
                <a:t>Постановление Арбитражного суда Московского округа от 06.02.2017 </a:t>
              </a:r>
              <a:endParaRPr lang="en-US" sz="1800" b="1" kern="1200" dirty="0" smtClean="0">
                <a:solidFill>
                  <a:schemeClr val="tx1"/>
                </a:solidFill>
              </a:endParaRPr>
            </a:p>
            <a:p>
              <a:pPr lvl="0" algn="ctr" defTabSz="800100">
                <a:lnSpc>
                  <a:spcPct val="90000"/>
                </a:lnSpc>
                <a:spcBef>
                  <a:spcPct val="0"/>
                </a:spcBef>
                <a:spcAft>
                  <a:spcPct val="35000"/>
                </a:spcAft>
              </a:pPr>
              <a:r>
                <a:rPr lang="ru-RU" sz="1800" b="1" kern="1200" dirty="0" smtClean="0">
                  <a:solidFill>
                    <a:schemeClr val="tx1"/>
                  </a:solidFill>
                </a:rPr>
                <a:t>по делу N А40-124034/15-5-1012</a:t>
              </a:r>
            </a:p>
            <a:p>
              <a:pPr lvl="0" algn="ctr" defTabSz="800100">
                <a:lnSpc>
                  <a:spcPct val="90000"/>
                </a:lnSpc>
                <a:spcBef>
                  <a:spcPct val="0"/>
                </a:spcBef>
                <a:spcAft>
                  <a:spcPct val="35000"/>
                </a:spcAft>
              </a:pPr>
              <a:endParaRPr lang="ru-RU" sz="2000" kern="1200" dirty="0"/>
            </a:p>
          </p:txBody>
        </p:sp>
      </p:grpSp>
    </p:spTree>
    <p:extLst>
      <p:ext uri="{BB962C8B-B14F-4D97-AF65-F5344CB8AC3E}">
        <p14:creationId xmlns:p14="http://schemas.microsoft.com/office/powerpoint/2010/main" val="174951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396108" y="205482"/>
            <a:ext cx="8424939" cy="6291572"/>
            <a:chOff x="36576" y="75157"/>
            <a:chExt cx="8424939" cy="6447037"/>
          </a:xfrm>
        </p:grpSpPr>
        <p:sp>
          <p:nvSpPr>
            <p:cNvPr id="6" name="Пятиугольник 5"/>
            <p:cNvSpPr/>
            <p:nvPr/>
          </p:nvSpPr>
          <p:spPr>
            <a:xfrm rot="10800000">
              <a:off x="36576" y="75157"/>
              <a:ext cx="8424939" cy="644703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Пятиугольник 4"/>
            <p:cNvSpPr txBox="1"/>
            <p:nvPr/>
          </p:nvSpPr>
          <p:spPr>
            <a:xfrm rot="21600000">
              <a:off x="1648335" y="75157"/>
              <a:ext cx="6813180" cy="64470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3364" tIns="106680" rIns="199136" bIns="106680" numCol="1" spcCol="1270" anchor="ctr" anchorCtr="0">
              <a:noAutofit/>
            </a:bodyPr>
            <a:lstStyle/>
            <a:p>
              <a:pPr lvl="0" algn="ctr" defTabSz="1244600">
                <a:lnSpc>
                  <a:spcPct val="90000"/>
                </a:lnSpc>
                <a:spcBef>
                  <a:spcPct val="0"/>
                </a:spcBef>
                <a:spcAft>
                  <a:spcPct val="35000"/>
                </a:spcAft>
              </a:pPr>
              <a:r>
                <a:rPr lang="ru-RU" sz="28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Согласно разъяснениям, данным в п. 3 Постановления Пленума ВС РФ от 27.12.2016 №62, требования, рассматриваемые в порядке приказного производства, должны быть бесспорными.</a:t>
              </a:r>
            </a:p>
            <a:p>
              <a:pPr lvl="0" algn="ctr" defTabSz="1244600">
                <a:lnSpc>
                  <a:spcPct val="90000"/>
                </a:lnSpc>
                <a:spcBef>
                  <a:spcPct val="0"/>
                </a:spcBef>
                <a:spcAft>
                  <a:spcPct val="35000"/>
                </a:spcAft>
              </a:pPr>
              <a:r>
                <a:rPr lang="ru-RU" sz="28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Бесспорными являются требования, подтвержденные письменными доказательствами, достоверность которых не вызывает сомнений, а также признаваемые должником.</a:t>
              </a:r>
            </a:p>
          </p:txBody>
        </p:sp>
      </p:grpSp>
      <p:sp>
        <p:nvSpPr>
          <p:cNvPr id="5" name="Овал 4"/>
          <p:cNvSpPr/>
          <p:nvPr/>
        </p:nvSpPr>
        <p:spPr>
          <a:xfrm>
            <a:off x="322953" y="2002537"/>
            <a:ext cx="2968669" cy="2894743"/>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9866297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79512" y="3609037"/>
            <a:ext cx="8784976" cy="2907588"/>
            <a:chOff x="0" y="3267663"/>
            <a:chExt cx="8784976" cy="2907588"/>
          </a:xfrm>
        </p:grpSpPr>
        <p:sp>
          <p:nvSpPr>
            <p:cNvPr id="8" name="Прямоугольник 7"/>
            <p:cNvSpPr/>
            <p:nvPr/>
          </p:nvSpPr>
          <p:spPr>
            <a:xfrm>
              <a:off x="0" y="3267663"/>
              <a:ext cx="8784976" cy="290758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p:cNvSpPr txBox="1"/>
            <p:nvPr/>
          </p:nvSpPr>
          <p:spPr>
            <a:xfrm>
              <a:off x="0" y="3267663"/>
              <a:ext cx="8784976" cy="29075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150000"/>
                </a:lnSpc>
                <a:spcBef>
                  <a:spcPct val="0"/>
                </a:spcBef>
                <a:spcAft>
                  <a:spcPts val="0"/>
                </a:spcAft>
              </a:pPr>
              <a:r>
                <a:rPr lang="ru-RU" sz="1800" b="1" kern="1200" dirty="0" smtClean="0">
                  <a:solidFill>
                    <a:schemeClr val="tx1"/>
                  </a:solidFill>
                  <a:latin typeface="Times New Roman" panose="02020603050405020304" pitchFamily="18" charset="0"/>
                  <a:cs typeface="Times New Roman" panose="02020603050405020304" pitchFamily="18" charset="0"/>
                </a:rPr>
                <a:t>При оценке разумности взыскиваемых расходов на оплату услуг представителя, </a:t>
              </a:r>
            </a:p>
            <a:p>
              <a:pPr lvl="0" algn="ctr" defTabSz="800100">
                <a:spcBef>
                  <a:spcPct val="0"/>
                </a:spcBef>
              </a:pPr>
              <a:r>
                <a:rPr lang="ru-RU" sz="1800" b="1" kern="1200" dirty="0" smtClean="0">
                  <a:solidFill>
                    <a:schemeClr val="tx1"/>
                  </a:solidFill>
                  <a:latin typeface="Times New Roman" panose="02020603050405020304" pitchFamily="18" charset="0"/>
                  <a:cs typeface="Times New Roman" panose="02020603050405020304" pitchFamily="18" charset="0"/>
                </a:rPr>
                <a:t>понесенных лицом, в пользу которого принят судебный акт</a:t>
              </a:r>
            </a:p>
            <a:p>
              <a:pPr lvl="0" algn="ctr" defTabSz="800100">
                <a:lnSpc>
                  <a:spcPct val="150000"/>
                </a:lnSpc>
                <a:spcBef>
                  <a:spcPct val="0"/>
                </a:spcBef>
                <a:spcAft>
                  <a:spcPts val="0"/>
                </a:spcAft>
              </a:pPr>
              <a:r>
                <a:rPr lang="ru-RU" sz="1800" b="1" kern="1200" dirty="0" smtClean="0">
                  <a:solidFill>
                    <a:schemeClr val="tx1"/>
                  </a:solidFill>
                  <a:latin typeface="Times New Roman" panose="02020603050405020304" pitchFamily="18" charset="0"/>
                  <a:cs typeface="Times New Roman" panose="02020603050405020304" pitchFamily="18" charset="0"/>
                </a:rPr>
                <a:t> необходимо принимать </a:t>
              </a:r>
            </a:p>
            <a:p>
              <a:pPr lvl="0" algn="ctr" defTabSz="800100">
                <a:lnSpc>
                  <a:spcPct val="150000"/>
                </a:lnSpc>
                <a:spcBef>
                  <a:spcPct val="0"/>
                </a:spcBef>
                <a:spcAft>
                  <a:spcPts val="0"/>
                </a:spcAft>
              </a:pPr>
              <a:r>
                <a:rPr lang="ru-RU" sz="1800" b="1" kern="1200" dirty="0" smtClean="0">
                  <a:solidFill>
                    <a:schemeClr val="tx1"/>
                  </a:solidFill>
                  <a:latin typeface="Times New Roman" panose="02020603050405020304" pitchFamily="18" charset="0"/>
                  <a:cs typeface="Times New Roman" panose="02020603050405020304" pitchFamily="18" charset="0"/>
                </a:rPr>
                <a:t>во внимание то обстоятельство, что дело было рассмотрено в порядке упрощенного производства, по правилам главы 29 Арбитражного процессуального кодекса Российской Федерации, не предусматривающего проведение судебных заседаний.</a:t>
              </a:r>
            </a:p>
          </p:txBody>
        </p:sp>
      </p:grpSp>
      <p:grpSp>
        <p:nvGrpSpPr>
          <p:cNvPr id="5" name="Группа 4"/>
          <p:cNvGrpSpPr/>
          <p:nvPr/>
        </p:nvGrpSpPr>
        <p:grpSpPr>
          <a:xfrm>
            <a:off x="179512" y="341374"/>
            <a:ext cx="8784976" cy="3447642"/>
            <a:chOff x="0" y="0"/>
            <a:chExt cx="8784976" cy="3447642"/>
          </a:xfrm>
        </p:grpSpPr>
        <p:sp>
          <p:nvSpPr>
            <p:cNvPr id="6" name="Выноска со стрелкой вверх 5"/>
            <p:cNvSpPr/>
            <p:nvPr/>
          </p:nvSpPr>
          <p:spPr>
            <a:xfrm rot="10800000">
              <a:off x="0" y="0"/>
              <a:ext cx="8784976" cy="3447642"/>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Выноска со стрелкой вверх 6"/>
            <p:cNvSpPr txBox="1"/>
            <p:nvPr/>
          </p:nvSpPr>
          <p:spPr>
            <a:xfrm rot="21600000">
              <a:off x="0" y="0"/>
              <a:ext cx="8784976" cy="22401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ru-RU" sz="1600" b="1" kern="1200" dirty="0" smtClean="0">
                <a:solidFill>
                  <a:schemeClr val="tx1"/>
                </a:solidFill>
              </a:endParaRPr>
            </a:p>
            <a:p>
              <a:pPr lvl="0" algn="ctr" defTabSz="711200">
                <a:lnSpc>
                  <a:spcPct val="90000"/>
                </a:lnSpc>
                <a:spcBef>
                  <a:spcPct val="0"/>
                </a:spcBef>
                <a:spcAft>
                  <a:spcPct val="35000"/>
                </a:spcAft>
              </a:pPr>
              <a:r>
                <a:rPr lang="ru-RU" sz="1600" b="1" kern="1200" dirty="0" smtClean="0">
                  <a:solidFill>
                    <a:schemeClr val="tx1"/>
                  </a:solidFill>
                </a:rPr>
                <a:t>Определение Верховного Суда РФ </a:t>
              </a:r>
            </a:p>
            <a:p>
              <a:pPr lvl="0" algn="ctr" defTabSz="711200">
                <a:lnSpc>
                  <a:spcPct val="90000"/>
                </a:lnSpc>
                <a:spcBef>
                  <a:spcPct val="0"/>
                </a:spcBef>
                <a:spcAft>
                  <a:spcPct val="35000"/>
                </a:spcAft>
              </a:pPr>
              <a:r>
                <a:rPr lang="ru-RU" sz="1600" b="1" kern="1200" dirty="0" smtClean="0">
                  <a:solidFill>
                    <a:schemeClr val="tx1"/>
                  </a:solidFill>
                </a:rPr>
                <a:t>от 07.08.2015 N 308-ЭС15-8372 по делу N А53-19320/2014 </a:t>
              </a:r>
            </a:p>
            <a:p>
              <a:pPr lvl="0" algn="ctr" defTabSz="711200">
                <a:lnSpc>
                  <a:spcPct val="90000"/>
                </a:lnSpc>
                <a:spcBef>
                  <a:spcPct val="0"/>
                </a:spcBef>
                <a:spcAft>
                  <a:spcPct val="35000"/>
                </a:spcAft>
              </a:pPr>
              <a:endParaRPr lang="ru-RU" sz="1600" b="1" kern="1200" dirty="0" smtClean="0">
                <a:solidFill>
                  <a:schemeClr val="tx1"/>
                </a:solidFill>
              </a:endParaRPr>
            </a:p>
            <a:p>
              <a:pPr lvl="0" algn="ctr" defTabSz="711200">
                <a:lnSpc>
                  <a:spcPct val="90000"/>
                </a:lnSpc>
                <a:spcBef>
                  <a:spcPct val="0"/>
                </a:spcBef>
                <a:spcAft>
                  <a:spcPct val="35000"/>
                </a:spcAft>
              </a:pPr>
              <a:r>
                <a:rPr lang="ru-RU" sz="1600" b="1" kern="1200" dirty="0" smtClean="0">
                  <a:solidFill>
                    <a:schemeClr val="tx1"/>
                  </a:solidFill>
                </a:rPr>
                <a:t>Постановления Арбитражного суда Московского округа </a:t>
              </a:r>
            </a:p>
            <a:p>
              <a:pPr lvl="0" algn="ctr" defTabSz="711200">
                <a:lnSpc>
                  <a:spcPct val="90000"/>
                </a:lnSpc>
                <a:spcBef>
                  <a:spcPct val="0"/>
                </a:spcBef>
                <a:spcAft>
                  <a:spcPct val="35000"/>
                </a:spcAft>
              </a:pPr>
              <a:r>
                <a:rPr lang="ru-RU" sz="1600" b="1" kern="1200" dirty="0" smtClean="0">
                  <a:solidFill>
                    <a:schemeClr val="tx1"/>
                  </a:solidFill>
                </a:rPr>
                <a:t>от 06.02.2017  по делу N А40-124034/15-5-1012</a:t>
              </a:r>
            </a:p>
            <a:p>
              <a:pPr lvl="0" algn="ctr" defTabSz="711200">
                <a:lnSpc>
                  <a:spcPct val="90000"/>
                </a:lnSpc>
                <a:spcBef>
                  <a:spcPct val="0"/>
                </a:spcBef>
                <a:spcAft>
                  <a:spcPct val="35000"/>
                </a:spcAft>
              </a:pPr>
              <a:r>
                <a:rPr lang="ru-RU" sz="1600" b="1" kern="1200" dirty="0" smtClean="0">
                  <a:solidFill>
                    <a:schemeClr val="tx1"/>
                  </a:solidFill>
                </a:rPr>
                <a:t> и от 20.02.2016 по делу N А40-40584/15-105-312</a:t>
              </a:r>
            </a:p>
            <a:p>
              <a:pPr lvl="0" algn="ctr" defTabSz="711200">
                <a:lnSpc>
                  <a:spcPct val="90000"/>
                </a:lnSpc>
                <a:spcBef>
                  <a:spcPct val="0"/>
                </a:spcBef>
                <a:spcAft>
                  <a:spcPct val="35000"/>
                </a:spcAft>
              </a:pPr>
              <a:endParaRPr lang="ru-RU" sz="1600" b="1" kern="1200" dirty="0" smtClean="0">
                <a:solidFill>
                  <a:srgbClr val="002060"/>
                </a:solidFill>
              </a:endParaRPr>
            </a:p>
            <a:p>
              <a:pPr lvl="0" algn="ctr" defTabSz="711200">
                <a:lnSpc>
                  <a:spcPct val="90000"/>
                </a:lnSpc>
                <a:spcBef>
                  <a:spcPct val="0"/>
                </a:spcBef>
                <a:spcAft>
                  <a:spcPct val="35000"/>
                </a:spcAft>
              </a:pPr>
              <a:endParaRPr lang="ru-RU" sz="2000" kern="1200" dirty="0"/>
            </a:p>
          </p:txBody>
        </p:sp>
      </p:grpSp>
    </p:spTree>
    <p:extLst>
      <p:ext uri="{BB962C8B-B14F-4D97-AF65-F5344CB8AC3E}">
        <p14:creationId xmlns:p14="http://schemas.microsoft.com/office/powerpoint/2010/main" val="24754456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396108" y="205481"/>
            <a:ext cx="8591481" cy="6303603"/>
            <a:chOff x="36576" y="75157"/>
            <a:chExt cx="8424939" cy="6447037"/>
          </a:xfrm>
        </p:grpSpPr>
        <p:sp>
          <p:nvSpPr>
            <p:cNvPr id="6" name="Пятиугольник 5"/>
            <p:cNvSpPr/>
            <p:nvPr/>
          </p:nvSpPr>
          <p:spPr>
            <a:xfrm rot="10800000">
              <a:off x="36576" y="75157"/>
              <a:ext cx="8424939" cy="644703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Пятиугольник 4"/>
            <p:cNvSpPr txBox="1"/>
            <p:nvPr/>
          </p:nvSpPr>
          <p:spPr>
            <a:xfrm rot="21600000">
              <a:off x="1648335" y="75157"/>
              <a:ext cx="6813180" cy="64470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3364" tIns="72390" rIns="135128" bIns="72390" numCol="1" spcCol="1270" anchor="ctr" anchorCtr="0">
              <a:noAutofit/>
            </a:bodyPr>
            <a:lstStyle/>
            <a:p>
              <a:pPr lvl="0" algn="ctr" defTabSz="844550">
                <a:lnSpc>
                  <a:spcPct val="90000"/>
                </a:lnSpc>
                <a:spcBef>
                  <a:spcPct val="0"/>
                </a:spcBef>
                <a:spcAft>
                  <a:spcPts val="0"/>
                </a:spcAft>
              </a:pPr>
              <a:r>
                <a:rPr lang="ru-RU" sz="19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Постановление Пленума Верховного Суда Российской Федерации</a:t>
              </a:r>
            </a:p>
            <a:p>
              <a:pPr lvl="0" algn="ctr" defTabSz="844550">
                <a:lnSpc>
                  <a:spcPct val="90000"/>
                </a:lnSpc>
                <a:spcBef>
                  <a:spcPct val="0"/>
                </a:spcBef>
                <a:spcAft>
                  <a:spcPts val="0"/>
                </a:spcAft>
              </a:pPr>
              <a:r>
                <a:rPr lang="ru-RU" sz="19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 18.04.2017 № 10</a:t>
              </a:r>
            </a:p>
            <a:p>
              <a:pPr lvl="0" algn="ctr" defTabSz="844550">
                <a:lnSpc>
                  <a:spcPct val="90000"/>
                </a:lnSpc>
                <a:spcBef>
                  <a:spcPct val="0"/>
                </a:spcBef>
                <a:spcAft>
                  <a:spcPts val="0"/>
                </a:spcAft>
              </a:pPr>
              <a:endParaRPr lang="ru-RU" sz="19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defTabSz="844550">
                <a:lnSpc>
                  <a:spcPct val="90000"/>
                </a:lnSpc>
                <a:spcBef>
                  <a:spcPct val="0"/>
                </a:spcBef>
                <a:spcAft>
                  <a:spcPts val="0"/>
                </a:spcAft>
              </a:pPr>
              <a:endParaRPr lang="ru-RU" sz="19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defTabSz="844550">
                <a:lnSpc>
                  <a:spcPct val="90000"/>
                </a:lnSpc>
                <a:spcBef>
                  <a:spcPct val="0"/>
                </a:spcBef>
              </a:pPr>
              <a:r>
                <a:rPr lang="ru-RU" sz="19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44. Определения по делам, рассматриваемым в порядке упрощенного производства (например, о прекращении производства по делу, об оставлении заявления без рассмотрения, </a:t>
              </a:r>
              <a:r>
                <a:rPr lang="ru-RU" sz="1900" b="1" u="sng"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 вопросу о судебных расходах</a:t>
              </a:r>
              <a:r>
                <a:rPr lang="ru-RU" sz="19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выносятся путем подписания судьей резолютивной части. При этом мотивированное определение составляется по правилам статьи 232.4 ГПК РФ, статьи 229 АПК РФ (часть четвертая статьи 1 ГПК РФ, часть 5 статьи 3 АПК РФ).</a:t>
              </a:r>
            </a:p>
          </p:txBody>
        </p:sp>
      </p:grpSp>
      <p:sp>
        <p:nvSpPr>
          <p:cNvPr id="5" name="Овал 4"/>
          <p:cNvSpPr/>
          <p:nvPr/>
        </p:nvSpPr>
        <p:spPr>
          <a:xfrm>
            <a:off x="322953" y="2002537"/>
            <a:ext cx="3027353" cy="2900278"/>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0343983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396108" y="205482"/>
            <a:ext cx="8615545" cy="6279540"/>
            <a:chOff x="36576" y="75157"/>
            <a:chExt cx="8424939" cy="6447037"/>
          </a:xfrm>
        </p:grpSpPr>
        <p:sp>
          <p:nvSpPr>
            <p:cNvPr id="6" name="Пятиугольник 5"/>
            <p:cNvSpPr/>
            <p:nvPr/>
          </p:nvSpPr>
          <p:spPr>
            <a:xfrm rot="10800000">
              <a:off x="36576" y="75157"/>
              <a:ext cx="8424939" cy="644703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Пятиугольник 4"/>
            <p:cNvSpPr txBox="1"/>
            <p:nvPr/>
          </p:nvSpPr>
          <p:spPr>
            <a:xfrm rot="21600000">
              <a:off x="1648335" y="75157"/>
              <a:ext cx="6813180" cy="64470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3364" tIns="53340" rIns="99568" bIns="53340" numCol="1" spcCol="1270" anchor="ctr" anchorCtr="0">
              <a:noAutofit/>
            </a:bodyPr>
            <a:lstStyle/>
            <a:p>
              <a:pPr lvl="0" algn="ctr" defTabSz="622300">
                <a:lnSpc>
                  <a:spcPct val="90000"/>
                </a:lnSpc>
                <a:spcBef>
                  <a:spcPct val="0"/>
                </a:spcBef>
                <a:spcAft>
                  <a:spcPts val="0"/>
                </a:spcAft>
              </a:pPr>
              <a:r>
                <a:rPr lang="ru-RU" sz="14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Постановление Пленума Верховного Суда Российской Федерации</a:t>
              </a:r>
            </a:p>
            <a:p>
              <a:pPr lvl="0" algn="ctr" defTabSz="622300">
                <a:lnSpc>
                  <a:spcPct val="90000"/>
                </a:lnSpc>
                <a:spcBef>
                  <a:spcPct val="0"/>
                </a:spcBef>
                <a:spcAft>
                  <a:spcPts val="0"/>
                </a:spcAft>
              </a:pPr>
              <a:r>
                <a:rPr lang="ru-RU" sz="14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 18.04.2017 № 10</a:t>
              </a:r>
            </a:p>
            <a:p>
              <a:pPr lvl="0" algn="ctr" defTabSz="622300">
                <a:lnSpc>
                  <a:spcPct val="90000"/>
                </a:lnSpc>
                <a:spcBef>
                  <a:spcPct val="0"/>
                </a:spcBef>
                <a:spcAft>
                  <a:spcPct val="35000"/>
                </a:spcAft>
              </a:pPr>
              <a:endParaRPr lang="ru-RU" sz="14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defTabSz="622300">
                <a:lnSpc>
                  <a:spcPct val="90000"/>
                </a:lnSpc>
                <a:spcBef>
                  <a:spcPct val="0"/>
                </a:spcBef>
              </a:pPr>
              <a:r>
                <a:rPr lang="ru-RU" sz="14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45. Заявление по вопросу о судебных расходах, понесенных в связи с рассмотрением дела в порядке упрощенного производства, поданное в период производства по делу, подлежит рассмотрению вместе с основным требованием вне зависимости от размера заявляемых судебных расходов, что отражается в решении, принятом путем вынесения (подписания) резолютивной части.</a:t>
              </a:r>
            </a:p>
            <a:p>
              <a:pPr lvl="0" algn="ctr" defTabSz="622300">
                <a:lnSpc>
                  <a:spcPct val="90000"/>
                </a:lnSpc>
                <a:spcBef>
                  <a:spcPct val="0"/>
                </a:spcBef>
              </a:pPr>
              <a:r>
                <a:rPr lang="ru-RU" sz="14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Если вопрос о судебных расходах не разрешен, но требование о взыскании судебных расходов заявлялось и в суд представлялись обосновывающие его доказательства, то суд вправе принять дополнительное решение в порядке, предусмотренном статьей 201 ГПК РФ, статьей 178 АПК РФ без проведения судебного заседания и без извещения лиц, участвующих в деле.</a:t>
              </a:r>
            </a:p>
            <a:p>
              <a:pPr lvl="0" algn="ctr" defTabSz="622300">
                <a:lnSpc>
                  <a:spcPct val="90000"/>
                </a:lnSpc>
                <a:spcBef>
                  <a:spcPct val="0"/>
                </a:spcBef>
              </a:pPr>
              <a:r>
                <a:rPr lang="ru-RU" sz="14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Лица, участвующие в деле, вправе обратиться в арбитражный суд с заявлением по вопросу о судебных расходах после принятия решения в порядке, предусмотренном статьей 112 АПК РФ. В силу части четвертой статьи 1 ГПК РФ данное правило подлежит применению также в судах общей юрисдикции. Такое заявление рассматривается с учетом особенностей, предусмотренных статьей 232.3 ГПК РФ, статьей 228 АПК РФ.</a:t>
              </a:r>
            </a:p>
            <a:p>
              <a:pPr lvl="0" algn="ctr" defTabSz="622300">
                <a:lnSpc>
                  <a:spcPct val="90000"/>
                </a:lnSpc>
                <a:spcBef>
                  <a:spcPct val="0"/>
                </a:spcBef>
              </a:pPr>
              <a:r>
                <a:rPr lang="ru-RU" sz="14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Дополнительное решение, определение, принятые по результатам рассмотрения данного заявления, </a:t>
              </a:r>
              <a:r>
                <a:rPr lang="ru-RU" sz="1400" b="1" u="sng"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обжалуются по правилам, предусмотренным частью восьмой статьи 232.4 ГПК РФ, частью 4 статьи 229 АПК РФ для обжалования решений судов по делам, рассмотренным в порядке упрощенного производства</a:t>
              </a:r>
              <a:r>
                <a:rPr lang="ru-RU" sz="14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grpSp>
      <p:sp>
        <p:nvSpPr>
          <p:cNvPr id="5" name="Овал 4"/>
          <p:cNvSpPr/>
          <p:nvPr/>
        </p:nvSpPr>
        <p:spPr>
          <a:xfrm>
            <a:off x="322953" y="2002537"/>
            <a:ext cx="3035832" cy="2889207"/>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8905739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3984" y="1538288"/>
            <a:ext cx="4616032" cy="4259262"/>
          </a:xfrm>
          <a:effectLst>
            <a:glow rad="228600">
              <a:schemeClr val="accent1">
                <a:satMod val="175000"/>
                <a:alpha val="40000"/>
              </a:schemeClr>
            </a:glow>
          </a:effectLst>
        </p:spPr>
      </p:pic>
      <p:sp>
        <p:nvSpPr>
          <p:cNvPr id="6" name="TextBox 5"/>
          <p:cNvSpPr txBox="1"/>
          <p:nvPr/>
        </p:nvSpPr>
        <p:spPr>
          <a:xfrm>
            <a:off x="323528" y="188640"/>
            <a:ext cx="8640960" cy="630942"/>
          </a:xfrm>
          <a:prstGeom prst="rect">
            <a:avLst/>
          </a:prstGeom>
          <a:noFill/>
        </p:spPr>
        <p:txBody>
          <a:bodyPr wrap="square" rtlCol="0">
            <a:spAutoFit/>
          </a:bodyPr>
          <a:lstStyle/>
          <a:p>
            <a:pPr algn="ctr"/>
            <a:r>
              <a:rPr lang="ru-RU" sz="35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Спасибо за внимание</a:t>
            </a:r>
            <a:endParaRPr lang="ru-RU" sz="3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7215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endParaRPr lang="ru-RU"/>
          </a:p>
        </p:txBody>
      </p:sp>
      <p:sp>
        <p:nvSpPr>
          <p:cNvPr id="5" name="Содержимое 4"/>
          <p:cNvSpPr>
            <a:spLocks noGrp="1"/>
          </p:cNvSpPr>
          <p:nvPr>
            <p:ph idx="1"/>
          </p:nvPr>
        </p:nvSpPr>
        <p:spPr/>
        <p:txBody>
          <a:bodyPr/>
          <a:lstStyle/>
          <a:p>
            <a:endParaRPr lang="ru-RU"/>
          </a:p>
        </p:txBody>
      </p:sp>
      <p:pic>
        <p:nvPicPr>
          <p:cNvPr id="6" name="Изображение 5" descr="Фон-презентации_финал.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81800"/>
          </a:xfrm>
          <a:prstGeom prst="rect">
            <a:avLst/>
          </a:prstGeom>
        </p:spPr>
      </p:pic>
    </p:spTree>
    <p:extLst>
      <p:ext uri="{BB962C8B-B14F-4D97-AF65-F5344CB8AC3E}">
        <p14:creationId xmlns:p14="http://schemas.microsoft.com/office/powerpoint/2010/main" val="224980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396108" y="205481"/>
            <a:ext cx="8459134" cy="6207351"/>
            <a:chOff x="36576" y="75157"/>
            <a:chExt cx="8424939" cy="6447037"/>
          </a:xfrm>
        </p:grpSpPr>
        <p:sp>
          <p:nvSpPr>
            <p:cNvPr id="6" name="Пятиугольник 5"/>
            <p:cNvSpPr/>
            <p:nvPr/>
          </p:nvSpPr>
          <p:spPr>
            <a:xfrm rot="10800000">
              <a:off x="36576" y="75157"/>
              <a:ext cx="8424939" cy="644703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Пятиугольник 4"/>
            <p:cNvSpPr txBox="1"/>
            <p:nvPr/>
          </p:nvSpPr>
          <p:spPr>
            <a:xfrm rot="21600000">
              <a:off x="1648335" y="75157"/>
              <a:ext cx="6813180" cy="64470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3364" tIns="106680" rIns="199136" bIns="106680" numCol="1" spcCol="1270" anchor="ctr" anchorCtr="0">
              <a:noAutofit/>
            </a:bodyPr>
            <a:lstStyle/>
            <a:p>
              <a:pPr lvl="0" algn="ctr" defTabSz="1244600">
                <a:lnSpc>
                  <a:spcPct val="90000"/>
                </a:lnSpc>
                <a:spcBef>
                  <a:spcPct val="0"/>
                </a:spcBef>
                <a:spcAft>
                  <a:spcPct val="35000"/>
                </a:spcAft>
              </a:pPr>
              <a:r>
                <a:rPr lang="ru-RU" sz="28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Согласно разъяснениям, данным в п. 3 Постановления Пленума ВС РФ от 27.12.2016 №62, требования, рассматриваемые в порядке приказного производства, должны быть бесспорными.</a:t>
              </a:r>
            </a:p>
            <a:p>
              <a:pPr lvl="0" algn="ctr" defTabSz="1244600">
                <a:lnSpc>
                  <a:spcPct val="90000"/>
                </a:lnSpc>
                <a:spcBef>
                  <a:spcPct val="0"/>
                </a:spcBef>
                <a:spcAft>
                  <a:spcPct val="35000"/>
                </a:spcAft>
              </a:pPr>
              <a:r>
                <a:rPr lang="ru-RU" sz="28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Бесспорными являются требования, подтвержденные письменными доказательствами, достоверность которых не вызывает сомнений, а также признаваемые должником.</a:t>
              </a:r>
            </a:p>
          </p:txBody>
        </p:sp>
      </p:grpSp>
      <p:sp>
        <p:nvSpPr>
          <p:cNvPr id="5" name="Овал 4"/>
          <p:cNvSpPr/>
          <p:nvPr/>
        </p:nvSpPr>
        <p:spPr>
          <a:xfrm>
            <a:off x="322954" y="2002536"/>
            <a:ext cx="2980718" cy="2855993"/>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840313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396108" y="205481"/>
            <a:ext cx="8424939" cy="6303603"/>
            <a:chOff x="36576" y="75157"/>
            <a:chExt cx="8424939" cy="6447037"/>
          </a:xfrm>
        </p:grpSpPr>
        <p:sp>
          <p:nvSpPr>
            <p:cNvPr id="6" name="Пятиугольник 5"/>
            <p:cNvSpPr/>
            <p:nvPr/>
          </p:nvSpPr>
          <p:spPr>
            <a:xfrm rot="10800000">
              <a:off x="36576" y="75157"/>
              <a:ext cx="8424939" cy="644703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Пятиугольник 4"/>
            <p:cNvSpPr txBox="1"/>
            <p:nvPr/>
          </p:nvSpPr>
          <p:spPr>
            <a:xfrm rot="21600000">
              <a:off x="1648335" y="75157"/>
              <a:ext cx="6813180" cy="64470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3364" tIns="106680" rIns="199136" bIns="106680" numCol="1" spcCol="1270" anchor="ctr" anchorCtr="0">
              <a:noAutofit/>
            </a:bodyPr>
            <a:lstStyle/>
            <a:p>
              <a:pPr lvl="0" algn="ctr" defTabSz="1244600">
                <a:lnSpc>
                  <a:spcPct val="90000"/>
                </a:lnSpc>
                <a:spcBef>
                  <a:spcPct val="0"/>
                </a:spcBef>
                <a:spcAft>
                  <a:spcPct val="35000"/>
                </a:spcAft>
              </a:pPr>
              <a:r>
                <a:rPr lang="ru-RU" sz="2800" b="1" kern="1200" dirty="0" smtClean="0">
                  <a:solidFill>
                    <a:schemeClr val="tx1"/>
                  </a:solidFill>
                  <a:effectLst/>
                  <a:latin typeface="Times New Roman" panose="02020603050405020304" pitchFamily="18" charset="0"/>
                  <a:cs typeface="Times New Roman" panose="02020603050405020304" pitchFamily="18" charset="0"/>
                </a:rPr>
                <a:t>В соответствии с п. 2 ч. 1 ст.229.4 АПК РФ арбитражный суд возвращает заявление о выдаче судебного приказа в случае нарушения требований к форме и содержанию заявления о выдаче судебного приказа, установленных ст. 229.3 настоящего Кодекса, а также в случае, если не представлены документы, подтверждающие обоснованность требования взыскателя.</a:t>
              </a:r>
            </a:p>
          </p:txBody>
        </p:sp>
      </p:grpSp>
      <p:sp>
        <p:nvSpPr>
          <p:cNvPr id="5" name="Овал 4"/>
          <p:cNvSpPr/>
          <p:nvPr/>
        </p:nvSpPr>
        <p:spPr>
          <a:xfrm>
            <a:off x="322953" y="2002537"/>
            <a:ext cx="2968669" cy="2966272"/>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248425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396108" y="205481"/>
            <a:ext cx="8601588" cy="6250183"/>
            <a:chOff x="36576" y="75157"/>
            <a:chExt cx="8424939" cy="6447037"/>
          </a:xfrm>
        </p:grpSpPr>
        <p:sp>
          <p:nvSpPr>
            <p:cNvPr id="6" name="Пятиугольник 5"/>
            <p:cNvSpPr/>
            <p:nvPr/>
          </p:nvSpPr>
          <p:spPr>
            <a:xfrm rot="10800000">
              <a:off x="36576" y="75157"/>
              <a:ext cx="8424939" cy="644703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Пятиугольник 4"/>
            <p:cNvSpPr txBox="1"/>
            <p:nvPr/>
          </p:nvSpPr>
          <p:spPr>
            <a:xfrm rot="21600000">
              <a:off x="1648335" y="75157"/>
              <a:ext cx="6813180" cy="64470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3364" tIns="91440" rIns="170688" bIns="91440" numCol="1" spcCol="1270" anchor="ctr" anchorCtr="0">
              <a:noAutofit/>
            </a:bodyPr>
            <a:lstStyle/>
            <a:p>
              <a:pPr lvl="0" algn="ctr" defTabSz="1066800">
                <a:lnSpc>
                  <a:spcPct val="100000"/>
                </a:lnSpc>
                <a:spcBef>
                  <a:spcPct val="0"/>
                </a:spcBef>
                <a:spcAft>
                  <a:spcPts val="0"/>
                </a:spcAft>
              </a:pPr>
              <a:r>
                <a:rPr lang="ru-RU" sz="2400" b="1" kern="1200" dirty="0" smtClean="0">
                  <a:solidFill>
                    <a:schemeClr val="tx1"/>
                  </a:solidFill>
                </a:rPr>
                <a:t>В силу ч. 2 ст. 229.5 АПК РФ судебный приказ выносится без вызова взыскателя и должника и без проведения судебного разбирательства. Суд исследует изложенные в направленном взыскателем заявлении о выдаче судебного приказа и приложенных к нему документах сведения в обоснование позиции данного лица и выносит судебный приказ на основании представленных документов.</a:t>
              </a:r>
              <a:endParaRPr lang="ru-RU" sz="24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5" name="Овал 4"/>
          <p:cNvSpPr/>
          <p:nvPr/>
        </p:nvSpPr>
        <p:spPr>
          <a:xfrm>
            <a:off x="322953" y="2002537"/>
            <a:ext cx="3030914" cy="2875700"/>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197192485"/>
      </p:ext>
    </p:extLst>
  </p:cSld>
  <p:clrMapOvr>
    <a:masterClrMapping/>
  </p:clrMapOvr>
</p:sld>
</file>

<file path=ppt/theme/theme1.xml><?xml version="1.0" encoding="utf-8"?>
<a:theme xmlns:a="http://schemas.openxmlformats.org/drawingml/2006/main" name="Тема по умолчанию">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296</TotalTime>
  <Words>7080</Words>
  <Application>Microsoft Office PowerPoint</Application>
  <PresentationFormat>Экран (4:3)</PresentationFormat>
  <Paragraphs>258</Paragraphs>
  <Slides>64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64</vt:i4>
      </vt:variant>
    </vt:vector>
  </HeadingPairs>
  <TitlesOfParts>
    <vt:vector size="68" baseType="lpstr">
      <vt:lpstr>Arial</vt:lpstr>
      <vt:lpstr>Calibri</vt:lpstr>
      <vt:lpstr>Times New Roman</vt:lpstr>
      <vt:lpstr>Тема по умолчанию</vt:lpstr>
      <vt:lpstr>Презентация PowerPoint</vt:lpstr>
      <vt:lpstr>ПЕТРОВА ВИКТОРИЯ ВЛАДИМИРОВНА  судья Арбитражного суда  Московского округа к.ю.н.     доцент Почетный работник судебной системы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Извещения в упрощенном производстве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Коротеева Татьяна Андреевна</cp:lastModifiedBy>
  <cp:revision>15</cp:revision>
  <dcterms:created xsi:type="dcterms:W3CDTF">2017-09-21T08:15:01Z</dcterms:created>
  <dcterms:modified xsi:type="dcterms:W3CDTF">2018-06-14T15:54:39Z</dcterms:modified>
</cp:coreProperties>
</file>