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3" r:id="rId46"/>
    <p:sldId id="304" r:id="rId47"/>
    <p:sldId id="305" r:id="rId48"/>
    <p:sldId id="306" r:id="rId49"/>
    <p:sldId id="301" r:id="rId50"/>
    <p:sldId id="302" r:id="rId51"/>
    <p:sldId id="307" r:id="rId52"/>
    <p:sldId id="259" r:id="rId5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Изображение 6" descr="ЮСС_обложка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1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38941"/>
            <a:ext cx="8229600" cy="42582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7200" y="6574118"/>
            <a:ext cx="8686799" cy="283882"/>
          </a:xfrm>
          <a:prstGeom prst="rect">
            <a:avLst/>
          </a:prstGeom>
          <a:solidFill>
            <a:srgbClr val="2B65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" y="6574118"/>
            <a:ext cx="457201" cy="283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00652" y="6581001"/>
            <a:ext cx="8086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СУДЬИ</a:t>
            </a:r>
            <a:r>
              <a:rPr lang="ru-RU" sz="1200" baseline="0" dirty="0" smtClean="0">
                <a:solidFill>
                  <a:schemeClr val="bg1"/>
                </a:solidFill>
              </a:rPr>
              <a:t> ДЛЯ ЮРИСТОВ. ОНЛАЙН-КОНФЕРЕНЦИЯ СИСТЕМЫ ЮРИСТ          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27-29 июня 2018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05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5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2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95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9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6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E00A99E1FB7776A1D2E2BCE82CA670C9FDD4820820D00092F26F5BF270969882473AFEA68AFC1F743F2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107BC4742CE1BCF28848117A9A2C0F5B64F1380ECF7117FC36DC4E355L5O8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FE2A7D6986EE3A9E3A86B1C5F07EBB1C871EB515D5316786F9C59F2AF913E8C38DC41FFFE0E7514L0T7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41FAA7488EB168FCB5906A092FBF8370350D31E3892C19B6167C21A4B94B439F326ABE5233683cBu8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803CC19142E454589D6268D159BFF064E98E838627B103DA4878A325DE0C43290E61F25D927FFDA64uD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158E014E58BA2FDAB2036AED6D67A582D048933A393E77998929B35yCzB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2C873D2A802F4595859E07E5BFA4E1494E5C83A48C3EEE935460D0EADN4N" TargetMode="External"/><Relationship Id="rId2" Type="http://schemas.openxmlformats.org/officeDocument/2006/relationships/hyperlink" Target="consultantplus://offline/ref=32C873D2A802F4595859FF7B5AFA4E149CECC23B4FC1B3E33D1F010CD37636A082CB63B828F0EA9FA2N0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81187D79E3947F78175C150488419F37CAD3404FD55107EB5AC72B54B59B45B3FF22ECCA43718E0L4X2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7D6CE5E93E475F317A91DC1BB8D2F115C15BCF08A6268DC8029C0270B2DFB4BBE73903131D9FBBEz6X8J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5E6E654C7E48973FFF9EA16D74E9C934CE212599180D526D42E1E1D49Z3N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54036682DBF873F24C198B1F61F0F1A15FBA4CD90997A0031855A8CaEs0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AE9AC01C43D0A08F15D3D6BD06D2E4837F98A18FC5E36B58C641CDB8ApC06N" TargetMode="External"/><Relationship Id="rId2" Type="http://schemas.openxmlformats.org/officeDocument/2006/relationships/hyperlink" Target="consultantplus://offline/ref=FAE9AC01C43D0A08F15D2279DD6D2E4837F88E14F95436B58C641CDB8AC63D733E1099D995B237E5pF05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4B7CF5EE9F0B1D894AB196A5B143D171B1917D6FF99FF026D8CBA64EAC565FDC67045N" TargetMode="External"/><Relationship Id="rId2" Type="http://schemas.openxmlformats.org/officeDocument/2006/relationships/hyperlink" Target="consultantplus://offline/ref=A4B7CF5EE9F0B1D894AB076A5C7C631B1D144FDEFA98F65539DBBC33B59563A88645494DFCB2237E7F4EN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501D909B89CB4E1F228300EB5AFBD66CA892CFDF43B49A766F80C7BEEDB8BA9x67E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0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Природа мирового соглашения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Мировое соглашение представляет собой соглашение сторон, то есть сделку, вследствие чего к этому соглашению, являющемуся одним из средств защиты субъективных прав, помимо норм процессуального права, подлежат применению нормы гражданского права о договорах, в том числе правила о свободе договора (статья 421 Гражданского кодекса Российской Федерации).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п. 9 ПП ВАС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РФ от 18.07.2014 N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50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Содержащиеся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в тексте мирового соглашения условия о снятии любых претензий и требований истца к ответчику, вытекающих из любых иных оснований, не позволяют однозначно установить относимость возможных будущих претензий и требований к конкретным обязательствам (отношениям) при его исполнении, что, в свою очередь, является препятствием для утверждения такого мирового соглашения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3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Суд кассационной инстанции посчитал, что такое МС не может быть утверждено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600" i="1" dirty="0">
                <a:latin typeface="Arial" pitchFamily="34" charset="0"/>
                <a:cs typeface="Arial" pitchFamily="34" charset="0"/>
              </a:rPr>
              <a:t>Постановление Арбитражного суда Восточно-Сибирского округа от 08.12.2016 N Ф02-6855/2016 по делу N А10-6234/2015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0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Сделка под условием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МС не должно содержать </a:t>
            </a:r>
            <a:r>
              <a:rPr lang="ru-RU" dirty="0"/>
              <a:t>признаки сделки под </a:t>
            </a:r>
            <a:r>
              <a:rPr lang="ru-RU" dirty="0" smtClean="0"/>
              <a:t>условием</a:t>
            </a:r>
          </a:p>
          <a:p>
            <a:endParaRPr lang="ru-RU" dirty="0"/>
          </a:p>
          <a:p>
            <a:pPr algn="r"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i="1" dirty="0"/>
              <a:t>Постановление Арбитражного суда Московского округа от 03.12.2015 N Ф05-16435/2015 по делу N А40-44123/15</a:t>
            </a:r>
            <a:endParaRPr lang="ru-RU" sz="2400" i="1" dirty="0">
              <a:hlinkClick r:id="rId2"/>
            </a:endParaRPr>
          </a:p>
          <a:p>
            <a:pPr algn="r">
              <a:buFont typeface="Wingdings" panose="05000000000000000000" pitchFamily="2" charset="2"/>
              <a:buChar char="§"/>
            </a:pPr>
            <a:r>
              <a:rPr lang="ru-RU" sz="2400" i="1" dirty="0"/>
              <a:t>Постановление Арбитражного суда Московского округа от 10.02.2017 N Ф05-21014/2016 по делу N А40-26507/16-182-225</a:t>
            </a:r>
          </a:p>
          <a:p>
            <a:endParaRPr lang="ru-RU" dirty="0"/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81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Выход за пределы предмета спора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мировое соглашение могут быть включены положения, которые связаны с заявленными требованиями, но не были предметом судебного разбирательства.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п. 9 ПП ВАС РФ от 18.07.2014 N 50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8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Выход за пределы предмета спора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900" dirty="0" smtClean="0">
                <a:latin typeface="Arial" pitchFamily="34" charset="0"/>
                <a:ea typeface="+mj-ea"/>
                <a:cs typeface="Arial" pitchFamily="34" charset="0"/>
              </a:rPr>
              <a:t>	Допустимо включать</a:t>
            </a:r>
            <a:r>
              <a:rPr lang="ru-RU" dirty="0" smtClean="0"/>
              <a:t> </a:t>
            </a:r>
            <a:r>
              <a:rPr lang="ru-RU" sz="3900" dirty="0">
                <a:latin typeface="Arial" pitchFamily="34" charset="0"/>
                <a:ea typeface="+mj-ea"/>
                <a:cs typeface="Arial" pitchFamily="34" charset="0"/>
              </a:rPr>
              <a:t>в мировое соглашение положения, которые не были предметом судебного разбирательства, можно только тогда, когда они связаны с требованиями, заявленными в процессе.  </a:t>
            </a:r>
            <a:endParaRPr lang="ru-RU" sz="39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endParaRPr lang="ru-RU" sz="39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buNone/>
            </a:pPr>
            <a:r>
              <a:rPr lang="ru-RU" sz="3600" dirty="0" smtClean="0"/>
              <a:t>	</a:t>
            </a:r>
            <a:r>
              <a:rPr lang="ru-RU" sz="3600" i="1" dirty="0" smtClean="0"/>
              <a:t>ч. 3 ст. 153.10 ГПК РФ, ч. 2.1 ст. 140 АПК РФ, ч. 4.1 ст. 137 КАС РФ в редакции законопроекта </a:t>
            </a:r>
            <a:r>
              <a:rPr lang="ru-RU" sz="3600" i="1" dirty="0"/>
              <a:t>№ </a:t>
            </a:r>
            <a:r>
              <a:rPr lang="ru-RU" sz="3600" i="1" dirty="0" smtClean="0"/>
              <a:t>421600-7 "О внесении изменений в отдельные законодательные акты Российской Федерации в связи с совершенствованием примирительных процедур"</a:t>
            </a:r>
          </a:p>
          <a:p>
            <a:pPr>
              <a:buNone/>
            </a:pPr>
            <a:endParaRPr lang="ru-RU" sz="39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39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endParaRPr lang="ru-RU" sz="39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dirty="0"/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23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Выход за пределы предмета спора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Утверждая мировое соглашение, </a:t>
            </a:r>
            <a:r>
              <a:rPr lang="ru-RU" dirty="0"/>
              <a:t>суд </a:t>
            </a:r>
            <a:r>
              <a:rPr lang="ru-RU" dirty="0" smtClean="0"/>
              <a:t>фактически </a:t>
            </a:r>
            <a:r>
              <a:rPr lang="ru-RU" dirty="0"/>
              <a:t>определил права и обязанности сторон по договорам, которые не только не были предметом настоящего </a:t>
            </a:r>
            <a:r>
              <a:rPr lang="ru-RU" dirty="0" smtClean="0"/>
              <a:t>разбирательства, </a:t>
            </a:r>
            <a:r>
              <a:rPr lang="ru-RU" dirty="0"/>
              <a:t>но рассматривались в рамках иных арбитражных дел.</a:t>
            </a:r>
            <a:endParaRPr lang="ru-RU" dirty="0">
              <a:hlinkClick r:id="rId2"/>
            </a:endParaRP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Суд </a:t>
            </a:r>
            <a:r>
              <a:rPr lang="ru-RU" dirty="0"/>
              <a:t>должен определить возникшие из указанных договоров права и обязанности сторон при рассмотрении соответствующих </a:t>
            </a:r>
            <a:r>
              <a:rPr lang="ru-RU" dirty="0" smtClean="0"/>
              <a:t>дел.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Утверждение </a:t>
            </a:r>
            <a:r>
              <a:rPr lang="ru-RU" dirty="0"/>
              <a:t>мирового соглашения, касающегося таких прав и обязанностей, в рамках настоящего дела является </a:t>
            </a:r>
            <a:r>
              <a:rPr lang="ru-RU" dirty="0" smtClean="0"/>
              <a:t>недопустимым.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  <a:p>
            <a:pPr algn="r">
              <a:buNone/>
            </a:pPr>
            <a:r>
              <a:rPr lang="ru-RU" i="1" dirty="0"/>
              <a:t>Постановление </a:t>
            </a:r>
            <a:r>
              <a:rPr lang="ru-RU" i="1" dirty="0" smtClean="0"/>
              <a:t>Арбитражного суда </a:t>
            </a:r>
            <a:r>
              <a:rPr lang="ru-RU" i="1" dirty="0"/>
              <a:t>Северо-Западного округа от 10.08.2017 N Ф07-5409/2017 по делу N А21-9874/2016</a:t>
            </a:r>
          </a:p>
          <a:p>
            <a:endParaRPr lang="ru-RU" dirty="0"/>
          </a:p>
          <a:p>
            <a:endParaRPr lang="ru-RU" dirty="0"/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69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052737"/>
            <a:ext cx="8847088" cy="60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r>
              <a:rPr lang="ru-RU" altLang="ru-RU" sz="2500" dirty="0">
                <a:latin typeface="Arial" pitchFamily="34" charset="0"/>
                <a:cs typeface="Arial" pitchFamily="34" charset="0"/>
              </a:rPr>
              <a:t>В договоре – пени 0,1%.</a:t>
            </a: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endParaRPr lang="ru-RU" altLang="ru-RU" sz="2500" dirty="0">
              <a:latin typeface="Arial" pitchFamily="34" charset="0"/>
              <a:cs typeface="Arial" pitchFamily="34" charset="0"/>
            </a:endParaRP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r>
              <a:rPr lang="ru-RU" altLang="ru-RU" sz="2500" dirty="0">
                <a:latin typeface="Arial" pitchFamily="34" charset="0"/>
                <a:cs typeface="Arial" pitchFamily="34" charset="0"/>
              </a:rPr>
              <a:t>В МС – 0,5%.</a:t>
            </a: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endParaRPr lang="ru-RU" altLang="ru-RU" sz="2500" dirty="0">
              <a:latin typeface="Arial" pitchFamily="34" charset="0"/>
              <a:cs typeface="Arial" pitchFamily="34" charset="0"/>
            </a:endParaRP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r>
              <a:rPr lang="ru-RU" altLang="ru-RU" sz="2500" dirty="0">
                <a:latin typeface="Arial" pitchFamily="34" charset="0"/>
                <a:cs typeface="Arial" pitchFamily="34" charset="0"/>
              </a:rPr>
              <a:t>МС не было исполнено, сторона пошла в </a:t>
            </a:r>
            <a:r>
              <a:rPr lang="ru-RU" altLang="ru-RU" sz="2500" u="sng" dirty="0">
                <a:latin typeface="Arial" pitchFamily="34" charset="0"/>
                <a:cs typeface="Arial" pitchFamily="34" charset="0"/>
              </a:rPr>
              <a:t>суд первой инстанции</a:t>
            </a:r>
            <a:r>
              <a:rPr lang="ru-RU" altLang="ru-RU" sz="2500" dirty="0">
                <a:latin typeface="Arial" pitchFamily="34" charset="0"/>
                <a:cs typeface="Arial" pitchFamily="34" charset="0"/>
              </a:rPr>
              <a:t> и получила </a:t>
            </a:r>
            <a:r>
              <a:rPr lang="ru-RU" altLang="ru-RU" sz="2500" dirty="0" smtClean="0">
                <a:latin typeface="Arial" pitchFamily="34" charset="0"/>
                <a:cs typeface="Arial" pitchFamily="34" charset="0"/>
              </a:rPr>
              <a:t>исполнительный лист на </a:t>
            </a:r>
            <a:r>
              <a:rPr lang="ru-RU" altLang="ru-RU" sz="2500" dirty="0">
                <a:latin typeface="Arial" pitchFamily="34" charset="0"/>
                <a:cs typeface="Arial" pitchFamily="34" charset="0"/>
              </a:rPr>
              <a:t>сумму долга </a:t>
            </a:r>
            <a:r>
              <a:rPr lang="ru-RU" altLang="ru-RU" sz="2500" dirty="0" smtClean="0">
                <a:latin typeface="Arial" pitchFamily="34" charset="0"/>
                <a:cs typeface="Arial" pitchFamily="34" charset="0"/>
              </a:rPr>
              <a:t>и пеней </a:t>
            </a:r>
            <a:r>
              <a:rPr lang="ru-RU" altLang="ru-RU" sz="2500" dirty="0">
                <a:latin typeface="Arial" pitchFamily="34" charset="0"/>
                <a:cs typeface="Arial" pitchFamily="34" charset="0"/>
              </a:rPr>
              <a:t>(0,5% от суммы долга за день просрочки).</a:t>
            </a: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endParaRPr lang="ru-RU" altLang="ru-RU" sz="2500" dirty="0">
              <a:latin typeface="Arial" pitchFamily="34" charset="0"/>
              <a:cs typeface="Arial" pitchFamily="34" charset="0"/>
            </a:endParaRP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r>
              <a:rPr lang="ru-RU" altLang="ru-RU" sz="2500" u="sng" dirty="0">
                <a:latin typeface="Arial" pitchFamily="34" charset="0"/>
                <a:cs typeface="Arial" pitchFamily="34" charset="0"/>
              </a:rPr>
              <a:t>Апелляция</a:t>
            </a:r>
            <a:r>
              <a:rPr lang="ru-RU" altLang="ru-RU" sz="2500" dirty="0">
                <a:latin typeface="Arial" pitchFamily="34" charset="0"/>
                <a:cs typeface="Arial" pitchFamily="34" charset="0"/>
              </a:rPr>
              <a:t> пересчитала </a:t>
            </a:r>
            <a:r>
              <a:rPr lang="ru-RU" altLang="ru-RU" sz="2500" dirty="0" smtClean="0">
                <a:latin typeface="Arial" pitchFamily="34" charset="0"/>
                <a:cs typeface="Arial" pitchFamily="34" charset="0"/>
              </a:rPr>
              <a:t>пени в МС из </a:t>
            </a:r>
            <a:r>
              <a:rPr lang="ru-RU" altLang="ru-RU" sz="2500" dirty="0">
                <a:latin typeface="Arial" pitchFamily="34" charset="0"/>
                <a:cs typeface="Arial" pitchFamily="34" charset="0"/>
              </a:rPr>
              <a:t>размера 0,1%.</a:t>
            </a: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endParaRPr lang="ru-RU" altLang="ru-RU" sz="2500" dirty="0">
              <a:latin typeface="Arial" pitchFamily="34" charset="0"/>
              <a:cs typeface="Arial" pitchFamily="34" charset="0"/>
            </a:endParaRPr>
          </a:p>
          <a:p>
            <a:pPr marL="274638" indent="-274638" defTabSz="914145">
              <a:lnSpc>
                <a:spcPct val="95000"/>
              </a:lnSpc>
              <a:buFont typeface="Wingdings" pitchFamily="2" charset="2"/>
              <a:buChar char="§"/>
            </a:pPr>
            <a:r>
              <a:rPr lang="ru-RU" altLang="ru-RU" sz="2500" u="sng" dirty="0">
                <a:latin typeface="Arial" pitchFamily="34" charset="0"/>
                <a:cs typeface="Arial" pitchFamily="34" charset="0"/>
              </a:rPr>
              <a:t>Кассация</a:t>
            </a:r>
            <a:r>
              <a:rPr lang="ru-RU" altLang="ru-RU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500" dirty="0" smtClean="0">
                <a:latin typeface="Arial" pitchFamily="34" charset="0"/>
                <a:cs typeface="Arial" pitchFamily="34" charset="0"/>
              </a:rPr>
              <a:t>поддержала первую инстанцию и  согласилась с  0,5% пеней в МС.</a:t>
            </a:r>
            <a:endParaRPr lang="ru-RU" altLang="ru-RU" sz="2500" dirty="0">
              <a:latin typeface="Arial" pitchFamily="34" charset="0"/>
              <a:cs typeface="Arial" pitchFamily="34" charset="0"/>
            </a:endParaRPr>
          </a:p>
          <a:p>
            <a:pPr defTabSz="914145">
              <a:lnSpc>
                <a:spcPct val="95000"/>
              </a:lnSpc>
            </a:pPr>
            <a:endParaRPr lang="ru-RU" altLang="ru-RU" sz="2500" dirty="0">
              <a:latin typeface="Arial" pitchFamily="34" charset="0"/>
              <a:cs typeface="Arial" pitchFamily="34" charset="0"/>
            </a:endParaRPr>
          </a:p>
          <a:p>
            <a:pPr algn="r" defTabSz="914145">
              <a:lnSpc>
                <a:spcPct val="95000"/>
              </a:lnSpc>
            </a:pP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altLang="ru-RU" sz="2000" i="1" dirty="0">
                <a:latin typeface="Arial" pitchFamily="34" charset="0"/>
                <a:cs typeface="Arial" pitchFamily="34" charset="0"/>
              </a:rPr>
              <a:t>Арбитражного суда Северо-Западного округа от 09.03.2016 N Ф07-2479/2016 по делу N </a:t>
            </a:r>
            <a:r>
              <a:rPr lang="ru-RU" altLang="ru-RU" sz="2000" i="1" dirty="0" smtClean="0">
                <a:latin typeface="Arial" pitchFamily="34" charset="0"/>
                <a:cs typeface="Arial" pitchFamily="34" charset="0"/>
              </a:rPr>
              <a:t>А56-18223/2015</a:t>
            </a:r>
            <a:endParaRPr lang="ru-RU" altLang="ru-RU" sz="2000" i="1" dirty="0">
              <a:latin typeface="Arial" pitchFamily="34" charset="0"/>
              <a:cs typeface="Arial" pitchFamily="34" charset="0"/>
            </a:endParaRPr>
          </a:p>
          <a:p>
            <a:pPr defTabSz="914145">
              <a:lnSpc>
                <a:spcPct val="95000"/>
              </a:lnSpc>
            </a:pPr>
            <a:endParaRPr lang="ru-RU" altLang="ru-RU" sz="2500" u="sng" dirty="0">
              <a:latin typeface="Arial" pitchFamily="34" charset="0"/>
              <a:cs typeface="Arial" pitchFamily="34" charset="0"/>
            </a:endParaRPr>
          </a:p>
          <a:p>
            <a:pPr defTabSz="914145">
              <a:lnSpc>
                <a:spcPct val="95000"/>
              </a:lnSpc>
            </a:pPr>
            <a:endParaRPr lang="ru-RU" altLang="ru-RU" sz="2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47" y="109128"/>
            <a:ext cx="8623245" cy="830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5" tIns="45713" rIns="91425" bIns="45713" anchor="ctr">
            <a:spAutoFit/>
          </a:bodyPr>
          <a:lstStyle>
            <a:lvl1pPr marL="487363" indent="-487363" defTabSz="912813"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defTabSz="912813"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defTabSz="912813"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defTabSz="912813"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defTabSz="912813"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Можно ли включать в текст мирового соглашения санкции за его неисполнение? </a:t>
            </a:r>
            <a:endParaRPr lang="en-US" sz="24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2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Заключение мирового соглашения</a:t>
            </a:r>
            <a:endParaRPr lang="ru-RU" sz="3600" dirty="0"/>
          </a:p>
        </p:txBody>
      </p:sp>
      <p:pic>
        <p:nvPicPr>
          <p:cNvPr id="5" name="Содержимое 4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1746" y="1762927"/>
            <a:ext cx="4200508" cy="4200508"/>
          </a:xfrm>
        </p:spPr>
      </p:pic>
    </p:spTree>
    <p:extLst>
      <p:ext uri="{BB962C8B-B14F-4D97-AF65-F5344CB8AC3E}">
        <p14:creationId xmlns:p14="http://schemas.microsoft.com/office/powerpoint/2010/main" val="261156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Когда можно заключить МС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Мировое соглашение можно заключить на любой стадии и при исполнении судебного акта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i="1" dirty="0" smtClean="0"/>
              <a:t>ст. 139 АПК РФ, </a:t>
            </a:r>
          </a:p>
          <a:p>
            <a:pPr algn="r">
              <a:buNone/>
            </a:pPr>
            <a:r>
              <a:rPr lang="ru-RU" sz="2800" i="1" dirty="0" smtClean="0"/>
              <a:t>ст. 153.9 ГПК РФ в редакции</a:t>
            </a:r>
          </a:p>
          <a:p>
            <a:pPr algn="r">
              <a:buNone/>
            </a:pPr>
            <a:r>
              <a:rPr lang="ru-RU" sz="2800" i="1" dirty="0" smtClean="0"/>
              <a:t> законопроекта № 421600-7 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10289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 каким делам можно заключить МС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Мировое соглашение может быть заключено по любому делу, если иное не предусмотрено АПК РФ и иным федеральным законом.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ст. 139 АПК РФ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9843" y="10596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Практические проблемы мирового соглашения: составление, заключение, утверждение, исполнение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3886200"/>
            <a:ext cx="701682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/>
              <a:t>А.Е. Солохин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4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Примирение по делам, возникающим из административных и иных публичных правоотношений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	Экономические споры, возникающие из административных и иных публичных правоотношений, могут быть урегулированы сторонами по правилам, установленным в главе 15 АПК РФ,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путем заключения соглашения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или с использованием других примирительных процедур, если иное не установлено федеральным законом.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Ст. 190 АПК РФ</a:t>
            </a:r>
            <a:endParaRPr lang="ru-RU" sz="26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49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Примирение по КАС РФ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Стороны могут урегулировать спор, заключив соглашение о примирении сторон.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ч. 3 ст. 137 КАС РФ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41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Участники мирового соглашения. Процессуальное соучастие.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Мировое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соглашение может быть заключено как между всеми истцами и ответчиками, так и между некоторыми из них, если это не препятствует рассмотрению судом требований, производство по которым не прекращается вследствие утверждения мирового соглашения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П. 10 ПП ВАС РФ № 50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8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Процессуальное соучастие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случае утверждения судом мирового соглашения только между одним из истцов и ответчиком, в определении суда должны содержаться мотивы, по которым суд пришел к выводам об отсутствии препятствий для рассмотрения исковых требований другого истца после утверждения мирового соглашения, а также к выводам об отсутствии нарушений прав второго истца утверждением мирового соглашения только с первым истцом.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Постановление Арбитражного суда Московского округа от 26.04.2016 N Ф05-4731/2016 по делу N А40-30047/2014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Третьи лица, заявляющие самостоятельные требования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Третьи </a:t>
            </a:r>
            <a:r>
              <a:rPr lang="ru-RU" dirty="0">
                <a:latin typeface="Arial" pitchFamily="34" charset="0"/>
                <a:cs typeface="Arial" pitchFamily="34" charset="0"/>
              </a:rPr>
              <a:t>лица, заявляющие самостоятельные требования в отношении предмета спора вправе заключать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мировое соглашение.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ч. 2 ст. 50 АПК РФ, </a:t>
            </a: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п. 11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3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Третьи лица, не заявляющие самостоятельные требования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	Третьи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лица, не заявляющие таких требований – не вправе, но могут выступать участниками мирового соглашения, например, в случаях, если на них возлагается исполнение обязательства либо они являются лицами,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управомоченными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принять исполнение.</a:t>
            </a:r>
          </a:p>
          <a:p>
            <a:pPr fontAlgn="base"/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/>
              <a:t>п. 12 ПП ВАС РФ № 50, </a:t>
            </a:r>
          </a:p>
          <a:p>
            <a:pPr algn="r">
              <a:buNone/>
            </a:pPr>
            <a:r>
              <a:rPr lang="ru-RU" i="1" dirty="0" smtClean="0"/>
              <a:t>ч. 2 ст. 51 АПК РФ в редакции</a:t>
            </a:r>
          </a:p>
          <a:p>
            <a:pPr algn="r">
              <a:buNone/>
            </a:pPr>
            <a:r>
              <a:rPr lang="ru-RU" i="1" dirty="0" smtClean="0"/>
              <a:t> законопроекта № 421600-7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44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05877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соответствии с п. 1 ст. 313 ГК РФ исполнение обязательства может быть возложено должником на третье лицо, если из закона, иных правовых актов, условий обязательства или его существа не вытекает обязанность должника исполнить обязательство лично.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этом случае кредитор обязан принять исполнение, предложенное за должника третьим лицом.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Поэтому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, например, стороны спора могут договориться, что третье лицо перечислит денежные средства одной из сторон.</a:t>
            </a:r>
            <a:endParaRPr lang="ru-RU" dirty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9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Третьи лица, не заявляющие самостоятельные требования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такие лица не </a:t>
            </a:r>
            <a:r>
              <a:rPr lang="ru-RU" dirty="0">
                <a:latin typeface="Arial" pitchFamily="34" charset="0"/>
                <a:cs typeface="Arial" pitchFamily="34" charset="0"/>
              </a:rPr>
              <a:t>участвуют в мировом соглашении, они вправе заявлять о нарушении их прав и законных интересов таким соглашением, что не мешает арбитражному суду утвердить его, если соответствующие доводы не найдут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подтверждения. </a:t>
            </a:r>
          </a:p>
          <a:p>
            <a:pPr algn="r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. 12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ПП ВАС РФ № 50</a:t>
            </a:r>
            <a:endParaRPr lang="ru-RU" sz="2800" i="1" dirty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11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Вправе ли такие лица заявлять о нарушении их прав и законных интересов мировым соглашением уже после его утверждения судом?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частности, при обжаловании определения об утверждения МС.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Нет,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но такое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третье лицо вправе самостоятельно обратиться в суд за оспариванием зарегистрированного права истца способами, предусмотренными гражданским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законодательством.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	</a:t>
            </a: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Арбитражного суда Волго-Вятского округа от 15.07.2015 N Ф01-2229/2015 по делу N А28-1263/2015. </a:t>
            </a:r>
            <a:endParaRPr lang="ru-RU" sz="2900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Схожий 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подход использован в Постановлениях Арбитражного суда Волго-Вятского округа от 25.02.2015 N Ф01-6133/2014 по делу N А82-2714/2014 и от 13.02.2015 N Ф01-6180/2014 по делу N А29-9101/2013.</a:t>
            </a:r>
            <a:endParaRPr lang="ru-RU" sz="2900" i="1" dirty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90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Заключение нового МС после утверждения МС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после утверждения судом мирового соглашения стороны заключили новое мировое соглашение, изменяющее условия первоначального мирового соглашения, ранее утвержденного судом (в частности, по вопросам отсрочки, рассрочки исполнения обязательства), и обратились в суд с ходатайством о его утверждении, такое мировое соглашение может быть утверждено судом.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этом в определении об утверждении нового мирового соглашения должно быть указано, что судебный акт, которым утверждено первоначальное мировое соглашение, не подлежит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исполнению.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п. 23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1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мировых соглашений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3" y="1538288"/>
            <a:ext cx="6813254" cy="4259262"/>
          </a:xfrm>
        </p:spPr>
      </p:pic>
    </p:spTree>
    <p:extLst>
      <p:ext uri="{BB962C8B-B14F-4D97-AF65-F5344CB8AC3E}">
        <p14:creationId xmlns:p14="http://schemas.microsoft.com/office/powerpoint/2010/main" val="171213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Отказ от исполнения мирового соглашения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Стороны </a:t>
            </a:r>
            <a:r>
              <a:rPr lang="ru-RU" dirty="0">
                <a:latin typeface="Arial" pitchFamily="34" charset="0"/>
                <a:cs typeface="Arial" pitchFamily="34" charset="0"/>
              </a:rPr>
              <a:t>мирового соглашения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могут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отказаться от его исполнения, прекратив тем самым обязательство по обоюдному соглашению.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dirty="0">
                <a:latin typeface="Arial" pitchFamily="34" charset="0"/>
                <a:cs typeface="Arial" pitchFamily="34" charset="0"/>
              </a:rPr>
              <a:t>мировому соглашению применяются общие нормы о порядке изменения и прекращения обязательств и, в частности, согласно ст. 407 ГК РФ стороны своим соглашением вправе прекратить обязательство и определить последствия его прекращения, если иное не установлено законом или не вытекает из существа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обязательства.</a:t>
            </a:r>
            <a:endParaRPr lang="ru-RU" dirty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Арбитражного суда Дальневосточного округа от 24.08.2015 N Ф03-3422/2015 по делу N А59-4264/2014.</a:t>
            </a:r>
            <a:endParaRPr lang="ru-RU" i="1" dirty="0">
              <a:latin typeface="Arial" pitchFamily="34" charset="0"/>
              <a:cs typeface="Arial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5843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Утверждение мирового соглашения</a:t>
            </a:r>
            <a:endParaRPr lang="ru-RU" dirty="0"/>
          </a:p>
        </p:txBody>
      </p:sp>
      <p:pic>
        <p:nvPicPr>
          <p:cNvPr id="5" name="Содержимое 3" descr="finding-balance-1000x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534" y="1600200"/>
            <a:ext cx="7480931" cy="4525963"/>
          </a:xfrm>
        </p:spPr>
      </p:pic>
    </p:spTree>
    <p:extLst>
      <p:ext uri="{BB962C8B-B14F-4D97-AF65-F5344CB8AC3E}">
        <p14:creationId xmlns:p14="http://schemas.microsoft.com/office/powerpoint/2010/main" val="3215738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Утверждение мирового соглашения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Утверждается судом, в производстве которого находится дело. Если на стадии исполнения – первой инстанцией.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МС утверждается в судебном заседании с вызовом лиц.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Можно попросить об утверждении в отсутствие лиц.</a:t>
            </a:r>
          </a:p>
          <a:p>
            <a:pPr algn="r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ст. 141 АПК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60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Утверждение мирового соглашения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Арбитражный 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суд при рассмотрении вопроса об утверждении мирового соглашения исследует фактические обстоятельства спора и представленные лицами, участвующими в деле, доводы и доказательства, дает им оценку лишь в той степени и поскольку это необходимо для установления соответствия мирового соглашения требованиям закона и отсутствия нарушений прав и законных интересов других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лиц.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. 14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7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Утверждение мирового соглашения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Арбитражный суд проверяет, в частности: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полномочия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лиц, подписавших проект мирового соглашения,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волеизъявления юридического лица на заключение мирового соглашения,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возможно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ли распоряжение имуществом, являющимся предметом мирового соглашения,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имеются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ли у такого имущества обременения,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ли проект мирового соглашения императивным нормам действующего законодательства, в том числе о сделках (за исключением случаев, когда такая проверка осуществляется судом только по заявлению соответствующего лица),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также изучает проект мирового соглашения для целей выявления условий, затрагивающих права и законные интересы лиц, не участвующих в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деле.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П. 14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158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Утверждение мирового соглашения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об утверждении мирового соглашения подлежит немедленному исполнению и может быть обжаловано в арбитражный суд кассационной инстанции в течение месяца со дня вынесения определения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отказе в утверждении мирового соглашения арбитражный суд выносит определение, которое может быть обжаловано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ст. 141 АПК РФ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99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Обжалование определения об отказе в утверждении МС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Если заявителем подана апелляционная жалоба на определение об отказе в утверждении мирового соглашения, рассмотрение искового заявления 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заявления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откладывается до рассмотрения жалобы на названное определение или на основании п. 1 ч. 1 ст. 143 АПК РФ приостанавливается производство по делу.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	</a:t>
            </a: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Постановление Пленума ВАС РФ от 28.05.2009 N 36 «О применении Арбитражного процессуального кодекса Российской Федерации при рассмотрении дел в арбитражном суде апелляционной инстанции»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89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Борьба с недобросовестным поведением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5000" dirty="0" smtClean="0"/>
              <a:t> 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Если стороной заявлено ходатайство об утверждении мирового соглашения и арбитражный суд при рассмотрении данного ходатайства установит, что воля обеих сторон на заключение такого соглашения не выражена и названное ходатайство явно направлено на срыв судебного заседания, затягивание судебного процесса, воспрепятствование рассмотрению дела и принятию законного и обоснованного судебного акта (например, к ходатайству не приложен проект мирового соглашения, проект мирового соглашения не подписан сторонами или подписан только одной из сторон), то суд не рассматривает вопрос об утверждении мирового соглашения. </a:t>
            </a:r>
          </a:p>
          <a:p>
            <a:pPr>
              <a:buFont typeface="Wingdings" pitchFamily="2" charset="2"/>
              <a:buChar char="§"/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В связи с этим определение об отказе в утверждении мирового соглашения (часть 9 статьи 141 АПК РФ) не выносится; суд на основании части 5 статьи 159 АПК РФ отказывает в удовлетворении названного ходатайства. </a:t>
            </a:r>
          </a:p>
          <a:p>
            <a:pPr>
              <a:buFont typeface="Wingdings" pitchFamily="2" charset="2"/>
              <a:buChar char="§"/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Возражения в отношении данного определения могут быть заявлены при обжаловании судебного акта, которым заканчивается рассмотрение дела по существу (часть 2 статьи 188 Кодекса).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П. 18 ПП ВАС РФ № 50</a:t>
            </a:r>
            <a:endParaRPr lang="ru-RU" b="1" i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98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поступать в ситуации, когда лицо сначала заявило ходатайство об утверждении мирового соглашения, а до его утверждения отказалось от него?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Арбитражные суды рассматривают эту ситуацию как отсутствие волеизъявления на заключение мирового соглашения.</a:t>
            </a: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Арбитражного суда Восточно-Сибирского округа от 27.08.2015 N Ф02-4906/2015 по делу N А19-15309/2013.</a:t>
            </a:r>
            <a:endParaRPr lang="ru-RU" sz="2600" i="1" dirty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49656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Причины отказов в утверждении МС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полномочий представителя на заключение мирового соглашения или неясность формулировки, указывающей на наличие такого полномочия;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противоречие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мирового соглашения закону;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нарушение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условиями мирового соглашения прав и интересов иных лиц;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отказ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одной из сторон от заключения мирового соглашения в судебном заседании;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неисполнимость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условий мирового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соглашения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Справка о практике применения судами Федерального закона от 27 июля 2010 г. N 193-ФЗ «Об альтернативной процедуре урегулирования споров с участием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посредника (процедуре медиации)"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период с 2013 по 2014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год» (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утв. Президиумом Верховного Суда РФ 01.04.2015)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49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smtClean="0">
                <a:latin typeface="Arial" pitchFamily="34" charset="0"/>
                <a:cs typeface="Arial" pitchFamily="34" charset="0"/>
              </a:rPr>
              <a:t>Форма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письменная форма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количество экземпляров = количеству сторон + 1 экземпляр для суда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/>
              <a:buNone/>
            </a:pPr>
            <a:r>
              <a:rPr lang="ru-RU" dirty="0" smtClean="0"/>
              <a:t>						</a:t>
            </a:r>
            <a:r>
              <a:rPr lang="ru-RU" i="1" dirty="0" smtClean="0"/>
              <a:t>ст. 140 АПК РФ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08692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Последствия утверждения мирового соглашения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450850" indent="-45085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стороны при заключении мирового соглашения прямо не оговорили в нем иные правовые последствия для соответствующего правоотношения (включающего как основное обязательство, из которого возникло заявленное в суд требование (требования), так и дополнительные), такое соглашение сторон означает полное прекращение спора, возникшего из этого правоотношения.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связи с этим последующее выдвижение в суде новых требований из того же правоотношения, независимо от того, возникло такое требование из основного либо из дополнительного обязательства, не допускается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indent="-450850"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450850" indent="-450850"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п. 15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73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Последствия утверждения мирового соглашения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мировом соглашении по основному и дополнительному обязательству,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утвержденному </a:t>
            </a:r>
            <a:r>
              <a:rPr lang="ru-RU" dirty="0">
                <a:latin typeface="Arial" pitchFamily="34" charset="0"/>
                <a:cs typeface="Arial" pitchFamily="34" charset="0"/>
              </a:rPr>
              <a:t>судом по другому делу о взыскании задолженности и неустойки по тому же договору, не говорится о сохранении за обществом права на дополнительное взыскание неустойки.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связи с этим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невключение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в текст мирового соглашения такого условия влечет за собой полную ликвидацию спора сторон, возникшего в связи с ненадлежащим исполнением условий договора поставки, а также делает необоснованным предъявление требований о взыскании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неустойки.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 algn="r">
              <a:buNone/>
            </a:pPr>
            <a:r>
              <a:rPr lang="ru-RU" i="1" dirty="0" smtClean="0"/>
              <a:t>Постановление </a:t>
            </a:r>
            <a:r>
              <a:rPr lang="ru-RU" i="1" dirty="0"/>
              <a:t>Арбитражного суда Дальневосточного округа от 01.09.2015 N Ф03-3469/2015 по делу N А04-2024/2015.</a:t>
            </a:r>
            <a:endParaRPr lang="ru-RU" i="1" dirty="0"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05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Утверждение мирового соглашения в суде первой инстанции влечет прекращение производства по делу.</a:t>
            </a:r>
          </a:p>
          <a:p>
            <a:pPr>
              <a:buFont typeface="Wingdings" pitchFamily="2" charset="2"/>
              <a:buChar char="§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Утверждение мирового соглашения в суде апелляционной, кассационной, надзорной инстанции по предмету заявленных требований влечет отмену судебного акта и прекращение производства по делу.</a:t>
            </a:r>
          </a:p>
          <a:p>
            <a:pPr algn="r" fontAlgn="base">
              <a:buNone/>
            </a:pPr>
            <a:r>
              <a:rPr lang="ru-RU" sz="2000" dirty="0" smtClean="0"/>
              <a:t>	</a:t>
            </a:r>
          </a:p>
          <a:p>
            <a:pPr algn="r" fontAlgn="base">
              <a:buNone/>
            </a:pPr>
            <a:r>
              <a:rPr lang="ru-RU" sz="2400" i="1" dirty="0" smtClean="0"/>
              <a:t>ч. 12 ст. 153.11 ГПК РФ, </a:t>
            </a:r>
          </a:p>
          <a:p>
            <a:pPr algn="r" fontAlgn="base">
              <a:buNone/>
            </a:pPr>
            <a:r>
              <a:rPr lang="ru-RU" sz="2400" i="1" dirty="0" smtClean="0"/>
              <a:t>ч. 12 ст. 141 АПК РФ в редакции </a:t>
            </a:r>
          </a:p>
          <a:p>
            <a:pPr algn="r" fontAlgn="base">
              <a:buNone/>
            </a:pPr>
            <a:r>
              <a:rPr lang="ru-RU" sz="2400" i="1" dirty="0" smtClean="0"/>
              <a:t>законопроекта № 421600-7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344850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Утверждение мирового соглашения в суде первой инстанции влечет прекращение производства по делу.</a:t>
            </a:r>
          </a:p>
          <a:p>
            <a:pPr>
              <a:buFont typeface="Wingdings" pitchFamily="2" charset="2"/>
              <a:buChar char="§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Утверждение мирового соглашения в суде апелляционной, кассационной, надзорной инстанции по предмету заявленных требований влечет отмену судебного акта и прекращение производства по делу.</a:t>
            </a:r>
          </a:p>
          <a:p>
            <a:pPr algn="r" fontAlgn="base">
              <a:buNone/>
            </a:pPr>
            <a:r>
              <a:rPr lang="ru-RU" sz="2000" dirty="0" smtClean="0"/>
              <a:t>	</a:t>
            </a:r>
          </a:p>
          <a:p>
            <a:pPr algn="r" fontAlgn="base">
              <a:buNone/>
            </a:pPr>
            <a:r>
              <a:rPr lang="ru-RU" sz="2400" i="1" dirty="0" smtClean="0"/>
              <a:t>ч. 12 ст. 153.11 ГПК РФ, </a:t>
            </a:r>
          </a:p>
          <a:p>
            <a:pPr algn="r" fontAlgn="base">
              <a:buNone/>
            </a:pPr>
            <a:r>
              <a:rPr lang="ru-RU" sz="2400" i="1" dirty="0" smtClean="0"/>
              <a:t>ч. 12 ст. 141 АПК РФ в редакции </a:t>
            </a:r>
          </a:p>
          <a:p>
            <a:pPr algn="r" fontAlgn="base">
              <a:buNone/>
            </a:pPr>
            <a:r>
              <a:rPr lang="ru-RU" sz="2400" i="1" dirty="0" smtClean="0"/>
              <a:t>законопроекта № 421600-7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61049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Исполнение мирового соглашения</a:t>
            </a:r>
            <a:endParaRPr lang="ru-RU" sz="3600" b="1" dirty="0"/>
          </a:p>
        </p:txBody>
      </p:sp>
      <p:pic>
        <p:nvPicPr>
          <p:cNvPr id="5" name="Содержимое 3" descr="ban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1402" y="1600200"/>
            <a:ext cx="5241196" cy="4525963"/>
          </a:xfrm>
        </p:spPr>
      </p:pic>
    </p:spTree>
    <p:extLst>
      <p:ext uri="{BB962C8B-B14F-4D97-AF65-F5344CB8AC3E}">
        <p14:creationId xmlns:p14="http://schemas.microsoft.com/office/powerpoint/2010/main" val="376798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Исполнение мирового соглашения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Исполняется добровольно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 случае неисполнения суд выдает исполнительный лист.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ст. 142 АПК РФ </a:t>
            </a:r>
          </a:p>
        </p:txBody>
      </p:sp>
    </p:spTree>
    <p:extLst>
      <p:ext uri="{BB962C8B-B14F-4D97-AF65-F5344CB8AC3E}">
        <p14:creationId xmlns:p14="http://schemas.microsoft.com/office/powerpoint/2010/main" val="40979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Частичное исполнение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мирового соглашения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Сумма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задолженности определяется взыскателем по состоянию на дату обращения взыскателя в суд с заявлением о выдаче исполнительного листа, поэтому в случае частичной уплаты задолженности по мировому соглашению на момент его нарушения суд уточняет сумму задолженности в судебном заседании с вызовом сторон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п. 22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27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Частичное исполнение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мирового соглашения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Рассматривая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вопрос о выдаче исполнительного листа в связи с неисполнением мирового соглашения,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суд 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основании представленных доказательств его частичного исполнения и с учетом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пункта 22 ПП ВАС РФ № 50 обоснованно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выдал исполнительный лист на принудительное исполнение той части мирового соглашения, которая ответчиком добровольно не была исполнена. </a:t>
            </a:r>
            <a:endParaRPr lang="ru-RU" dirty="0">
              <a:latin typeface="Arial" pitchFamily="34" charset="0"/>
              <a:cs typeface="Arial" pitchFamily="34" charset="0"/>
              <a:hlinkClick r:id="rId2"/>
            </a:endParaRP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Арбитражного суда Северо-Западного округа от 20.08.2015 N Ф07-4669/2015 по делу N А52-275/2014.</a:t>
            </a:r>
            <a:endParaRPr lang="ru-RU" i="1" dirty="0">
              <a:latin typeface="Arial" pitchFamily="34" charset="0"/>
              <a:cs typeface="Arial" pitchFamily="34" charset="0"/>
              <a:hlinkClick r:id="rId3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81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Частичное исполнение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мирового соглашения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Выдача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исполнительного листа на всю сумму, подлежащую уплате по мировому соглашению, не препятствует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представлению должником доказательства частичного исполнения мирового соглашения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ходе исполнительного производства, что учитывается судебным приставом-исполнителем в ходе совершения исполнительных действий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п. 22 ПП ВАС РФ № 50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76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Может ли суд предоставить отсрочку (рассрочку) исполнения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Да, если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уже после утверждения мирового соглашения возникли обстоятельства, объективно затрудняющие исполнение судебного акта;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такая отсрочка будет способствовать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устранению данных обстоятельств</a:t>
            </a:r>
            <a:r>
              <a:rPr lang="ru-RU" dirty="0" smtClean="0"/>
              <a:t>.</a:t>
            </a:r>
            <a:endParaRPr lang="ru-RU" dirty="0"/>
          </a:p>
          <a:p>
            <a:pPr algn="r"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п. 24 ПП ВАС РФ № 50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00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Форма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Полномочия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представителей на подписание мирового соглашения должны быть указаны в доверенности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/>
              <a:t>							</a:t>
            </a:r>
          </a:p>
          <a:p>
            <a:pPr algn="r">
              <a:buNone/>
            </a:pPr>
            <a:r>
              <a:rPr lang="ru-RU" i="1" dirty="0" smtClean="0"/>
              <a:t>ст. 140 АПК РФ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86525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Отсрочка (рассрочка) исполнения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Суд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признавая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 учетом п. 24 ПП ВАС РФ № 50,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правомерной семимесячную отсрочку исполнения мирового соглашения, согласился с выводом арбитражного суда первой инстанции о том, что погашение задолженности частями позволит не только исполнить установленные обязательства перед взыскателем, но и обеспечить баланс интересов заинтересованных сторон, избежать неблагоприятных обстоятельств, затрудняющих исполнение судебного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акта.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  <a:hlinkClick r:id="rId2"/>
            </a:endParaRPr>
          </a:p>
          <a:p>
            <a:pPr algn="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Семнадцатого арбитражного апелляционного суда от 20.07.2015 N 17АП-17223/2014-ГК по делу N А50-21926/2014.</a:t>
            </a:r>
            <a:endParaRPr lang="ru-RU" i="1" dirty="0">
              <a:latin typeface="Arial" pitchFamily="34" charset="0"/>
              <a:cs typeface="Arial" pitchFamily="34" charset="0"/>
              <a:hlinkClick r:id="rId3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309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Может ли суд предоставить отсрочку или рассрочку исполнения мирового соглашения несколько раз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Суд отказал в </a:t>
            </a:r>
            <a:r>
              <a:rPr lang="ru-RU" dirty="0">
                <a:latin typeface="Arial" pitchFamily="34" charset="0"/>
                <a:cs typeface="Arial" pitchFamily="34" charset="0"/>
              </a:rPr>
              <a:t>связи с тем что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МС уже содержит условие об отсрочке.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Двадцатого арбитражного апелляционного суда от 20.04.2015 N 20АП-1536/2015 по делу N А09-3669/2010.</a:t>
            </a:r>
            <a:endParaRPr lang="ru-RU" i="1" dirty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751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зображение 5" descr="Фон-презентации_финал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Условия мирового соглашения должны быть четкими, ясными и недвусмысленными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Обязательно: согласованные сторонами сведения об условиях, </a:t>
            </a:r>
            <a:r>
              <a:rPr lang="ru-RU" dirty="0">
                <a:latin typeface="Arial" pitchFamily="34" charset="0"/>
                <a:cs typeface="Arial" pitchFamily="34" charset="0"/>
              </a:rPr>
              <a:t>о размере и о сроках исполнения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обязательств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ст. 140 АПК РФ, п. 13 постановления </a:t>
            </a:r>
          </a:p>
          <a:p>
            <a:pPr algn="r">
              <a:buNone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Пленума ВАС РФ от 18.07.2014 N 50</a:t>
            </a:r>
          </a:p>
          <a:p>
            <a:pPr algn="r">
              <a:buNone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«О примирении сторон в арбитражном процессе»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40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мировом соглашении могут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содержаться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любые условия, в т.ч.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отсрочке или о рассрочке исполнения обязательств ответчиком,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 </a:t>
            </a:r>
            <a:r>
              <a:rPr lang="ru-RU" dirty="0">
                <a:latin typeface="Arial" pitchFamily="34" charset="0"/>
                <a:cs typeface="Arial" pitchFamily="34" charset="0"/>
              </a:rPr>
              <a:t>уступке прав требования,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полном или частичном прощении либо признании долга,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распределении судебных расходов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иные условия, не противоречащие закону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Ст. 140 АПК РФ, п. 13 постановления</a:t>
            </a: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Пленума ВАС РФ от 18.07.2014 N 50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14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 должно быть неясностей и споров по поводу его исполнения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МС должно быть исполнимым  с учетом правил о принудительном исполнении судебных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актов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п. 13 постановления </a:t>
            </a: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Пленума ВАС РФ от 18.07.2014 N 50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13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 мирового соглашения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взаимные уступки сторон мирового соглашения, по мнению суда, не являются равноценными, данное обстоятельство не является основанием для отказа в его утверждении.</a:t>
            </a:r>
          </a:p>
          <a:p>
            <a:pPr algn="r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п. 13 ПП ВАС РФ постановления </a:t>
            </a:r>
          </a:p>
          <a:p>
            <a:pPr algn="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Пленума ВАС РФ от 18.07.2014 N 50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120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о умолчани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1694</Words>
  <Application>Microsoft Office PowerPoint</Application>
  <PresentationFormat>Экран (4:3)</PresentationFormat>
  <Paragraphs>281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Calibri</vt:lpstr>
      <vt:lpstr>Gill Sans</vt:lpstr>
      <vt:lpstr>Wingdings</vt:lpstr>
      <vt:lpstr>ヒラギノ角ゴ ProN W3</vt:lpstr>
      <vt:lpstr>Тема по умолчанию</vt:lpstr>
      <vt:lpstr>Презентация PowerPoint</vt:lpstr>
      <vt:lpstr>Презентация PowerPoint</vt:lpstr>
      <vt:lpstr>Составление мировых соглашений</vt:lpstr>
      <vt:lpstr>Презентация PowerPoint</vt:lpstr>
      <vt:lpstr>Форма мирового соглашения</vt:lpstr>
      <vt:lpstr>Содержание мирового соглашения</vt:lpstr>
      <vt:lpstr>Содержание мирового соглашения</vt:lpstr>
      <vt:lpstr>Содержание мирового соглашения</vt:lpstr>
      <vt:lpstr>Содержание мирового соглашения</vt:lpstr>
      <vt:lpstr>Природа мирового соглашения</vt:lpstr>
      <vt:lpstr>Содержание мирового соглашения</vt:lpstr>
      <vt:lpstr>Сделка под условием</vt:lpstr>
      <vt:lpstr>Выход за пределы предмета спора</vt:lpstr>
      <vt:lpstr>Выход за пределы предмета спора</vt:lpstr>
      <vt:lpstr>Выход за пределы предмета спора</vt:lpstr>
      <vt:lpstr>Презентация PowerPoint</vt:lpstr>
      <vt:lpstr>Заключение мирового соглашения</vt:lpstr>
      <vt:lpstr>Когда можно заключить МС</vt:lpstr>
      <vt:lpstr>По каким делам можно заключить МС</vt:lpstr>
      <vt:lpstr>Примирение по делам, возникающим из административных и иных публичных правоотношений</vt:lpstr>
      <vt:lpstr>Примирение по КАС РФ</vt:lpstr>
      <vt:lpstr>Участники мирового соглашения. Процессуальное соучастие.</vt:lpstr>
      <vt:lpstr>Процессуальное соучастие</vt:lpstr>
      <vt:lpstr>Третьи лица, заявляющие самостоятельные требования</vt:lpstr>
      <vt:lpstr>Третьи лица, не заявляющие самостоятельные требования</vt:lpstr>
      <vt:lpstr>Презентация PowerPoint</vt:lpstr>
      <vt:lpstr>Третьи лица, не заявляющие самостоятельные требования</vt:lpstr>
      <vt:lpstr>Вправе ли такие лица заявлять о нарушении их прав и законных интересов мировым соглашением уже после его утверждения судом?  В частности, при обжаловании определения об утверждения МС.</vt:lpstr>
      <vt:lpstr>Заключение нового МС после утверждения МС</vt:lpstr>
      <vt:lpstr>Отказ от исполнения мирового соглашения</vt:lpstr>
      <vt:lpstr>Утверждение мирового соглашения</vt:lpstr>
      <vt:lpstr>Утверждение мирового соглашения</vt:lpstr>
      <vt:lpstr>Утверждение мирового соглашения</vt:lpstr>
      <vt:lpstr>Утверждение мирового соглашения</vt:lpstr>
      <vt:lpstr>Утверждение мирового соглашения</vt:lpstr>
      <vt:lpstr>Обжалование определения об отказе в утверждении МС</vt:lpstr>
      <vt:lpstr>Борьба с недобросовестным поведением</vt:lpstr>
      <vt:lpstr>Как поступать в ситуации, когда лицо сначала заявило ходатайство об утверждении мирового соглашения, а до его утверждения отказалось от него? </vt:lpstr>
      <vt:lpstr>Причины отказов в утверждении МС</vt:lpstr>
      <vt:lpstr>Последствия утверждения мирового соглашения</vt:lpstr>
      <vt:lpstr>Последствия утверждения мирового соглашения</vt:lpstr>
      <vt:lpstr>Презентация PowerPoint</vt:lpstr>
      <vt:lpstr>Презентация PowerPoint</vt:lpstr>
      <vt:lpstr>Исполнение мирового соглашения</vt:lpstr>
      <vt:lpstr>Исполнение мирового соглашения</vt:lpstr>
      <vt:lpstr>Частичное исполнение  мирового соглашения</vt:lpstr>
      <vt:lpstr>Частичное исполнение  мирового соглашения</vt:lpstr>
      <vt:lpstr>Частичное исполнение  мирового соглашения</vt:lpstr>
      <vt:lpstr>Может ли суд предоставить отсрочку (рассрочку) исполнения</vt:lpstr>
      <vt:lpstr>Отсрочка (рассрочка) исполнения</vt:lpstr>
      <vt:lpstr>Может ли суд предоставить отсрочку или рассрочку исполнения мирового соглашения несколько раз?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Коротеева Татьяна Андреевна</cp:lastModifiedBy>
  <cp:revision>12</cp:revision>
  <dcterms:created xsi:type="dcterms:W3CDTF">2017-09-21T08:15:01Z</dcterms:created>
  <dcterms:modified xsi:type="dcterms:W3CDTF">2018-06-28T08:19:46Z</dcterms:modified>
</cp:coreProperties>
</file>